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40" r:id="rId2"/>
    <p:sldId id="329" r:id="rId3"/>
    <p:sldId id="330" r:id="rId4"/>
    <p:sldId id="331" r:id="rId5"/>
    <p:sldId id="332" r:id="rId6"/>
    <p:sldId id="344" r:id="rId7"/>
    <p:sldId id="345" r:id="rId8"/>
    <p:sldId id="343" r:id="rId9"/>
    <p:sldId id="346" r:id="rId10"/>
    <p:sldId id="347" r:id="rId11"/>
    <p:sldId id="348" r:id="rId12"/>
    <p:sldId id="333" r:id="rId13"/>
    <p:sldId id="334" r:id="rId14"/>
    <p:sldId id="335" r:id="rId15"/>
    <p:sldId id="362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3" r:id="rId29"/>
    <p:sldId id="361" r:id="rId30"/>
    <p:sldId id="342" r:id="rId31"/>
    <p:sldId id="336" r:id="rId32"/>
    <p:sldId id="339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7372FDB-6946-450D-902A-6460E73B8CED}">
          <p14:sldIdLst>
            <p14:sldId id="340"/>
            <p14:sldId id="329"/>
            <p14:sldId id="330"/>
            <p14:sldId id="331"/>
            <p14:sldId id="332"/>
            <p14:sldId id="344"/>
            <p14:sldId id="345"/>
            <p14:sldId id="343"/>
            <p14:sldId id="346"/>
            <p14:sldId id="347"/>
            <p14:sldId id="348"/>
            <p14:sldId id="333"/>
            <p14:sldId id="334"/>
            <p14:sldId id="335"/>
            <p14:sldId id="362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3"/>
            <p14:sldId id="361"/>
            <p14:sldId id="342"/>
            <p14:sldId id="336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9F9F9"/>
    <a:srgbClr val="003399"/>
    <a:srgbClr val="06D888"/>
    <a:srgbClr val="FFFCF3"/>
    <a:srgbClr val="FDFDFD"/>
    <a:srgbClr val="FAC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8" autoAdjust="0"/>
    <p:restoredTop sz="62993"/>
  </p:normalViewPr>
  <p:slideViewPr>
    <p:cSldViewPr snapToGrid="0">
      <p:cViewPr varScale="1">
        <p:scale>
          <a:sx n="78" d="100"/>
          <a:sy n="78" d="100"/>
        </p:scale>
        <p:origin x="2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23CFD-C7CF-481F-947C-E1B66839E05A}" type="datetimeFigureOut">
              <a:rPr lang="es-ES" smtClean="0"/>
              <a:t>20/7/21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52D7A-7A12-4852-8A7E-4F47077FCA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59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Evaluación de la seguridad de dispositivos </a:t>
            </a:r>
            <a:r>
              <a:rPr lang="es-ES" dirty="0" err="1"/>
              <a:t>bluetooth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039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033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1889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340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54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066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0345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486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681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499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3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Durante esta presentación trataremos los siguientes puntos.</a:t>
            </a:r>
          </a:p>
          <a:p>
            <a:endParaRPr lang="es-ES" dirty="0"/>
          </a:p>
          <a:p>
            <a:r>
              <a:rPr lang="es-ES" dirty="0"/>
              <a:t>Comentare los objetivo principales del proyecto</a:t>
            </a:r>
          </a:p>
          <a:p>
            <a:r>
              <a:rPr lang="es-ES" dirty="0"/>
              <a:t>Realizare una pequeña introducción </a:t>
            </a:r>
            <a:r>
              <a:rPr lang="es-ES" dirty="0" err="1"/>
              <a:t>sobreproblemática</a:t>
            </a:r>
            <a:r>
              <a:rPr lang="es-ES" dirty="0"/>
              <a:t> a tratar y los tipos de </a:t>
            </a:r>
            <a:r>
              <a:rPr lang="es-ES" dirty="0" err="1"/>
              <a:t>bluetooth</a:t>
            </a:r>
            <a:endParaRPr lang="es-ES" dirty="0"/>
          </a:p>
          <a:p>
            <a:r>
              <a:rPr lang="es-ES" dirty="0"/>
              <a:t>Analizaremos los protocolos </a:t>
            </a:r>
            <a:r>
              <a:rPr lang="es-ES" dirty="0" err="1"/>
              <a:t>bluetooth</a:t>
            </a:r>
            <a:r>
              <a:rPr lang="es-ES" dirty="0"/>
              <a:t>, las pilas de protocolos y su seguridad</a:t>
            </a:r>
          </a:p>
          <a:p>
            <a:endParaRPr lang="es-ES" dirty="0"/>
          </a:p>
          <a:p>
            <a:r>
              <a:rPr lang="es-ES" dirty="0"/>
              <a:t>Veremos las herramientas y software que se utilizaron para la realización del proyecto</a:t>
            </a:r>
          </a:p>
          <a:p>
            <a:r>
              <a:rPr lang="es-ES" dirty="0"/>
              <a:t>Se </a:t>
            </a:r>
            <a:r>
              <a:rPr lang="es-ES" dirty="0" err="1"/>
              <a:t>veran</a:t>
            </a:r>
            <a:r>
              <a:rPr lang="es-ES" dirty="0"/>
              <a:t> Los dispositivos elegidos</a:t>
            </a:r>
          </a:p>
          <a:p>
            <a:r>
              <a:rPr lang="es-ES" dirty="0"/>
              <a:t>Comentare los ataques realizados para cada unos de los dispositivos y las mitigaciones existentes</a:t>
            </a:r>
          </a:p>
          <a:p>
            <a:endParaRPr lang="es-ES" dirty="0"/>
          </a:p>
          <a:p>
            <a:r>
              <a:rPr lang="es-ES" dirty="0"/>
              <a:t>Tenemos un apartado de videos o demostraciones</a:t>
            </a:r>
          </a:p>
          <a:p>
            <a:r>
              <a:rPr lang="es-ES" dirty="0"/>
              <a:t>y finalmente comentare las conclusiones, las incidencias y las líneas futuras a seguir.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98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53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6961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856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304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601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75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0207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792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909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5292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principales objetivos del proyecto son:</a:t>
            </a:r>
          </a:p>
          <a:p>
            <a:r>
              <a:rPr lang="es-ES" dirty="0"/>
              <a:t>	Comprender el funcionamiento de los protocolos </a:t>
            </a:r>
            <a:r>
              <a:rPr lang="es-ES" dirty="0" err="1"/>
              <a:t>bluetooth</a:t>
            </a:r>
            <a:r>
              <a:rPr lang="es-ES" dirty="0"/>
              <a:t> </a:t>
            </a:r>
            <a:r>
              <a:rPr lang="es-ES" dirty="0">
                <a:sym typeface="Wingdings" pitchFamily="2" charset="2"/>
              </a:rPr>
              <a:t> fue necesario estudiarlo y comprender como funcionan para poder explotarlos</a:t>
            </a:r>
          </a:p>
          <a:p>
            <a:r>
              <a:rPr lang="es-ES" dirty="0">
                <a:sym typeface="Wingdings" pitchFamily="2" charset="2"/>
              </a:rPr>
              <a:t>	</a:t>
            </a:r>
            <a:r>
              <a:rPr lang="es-ES" dirty="0" err="1">
                <a:sym typeface="Wingdings" pitchFamily="2" charset="2"/>
              </a:rPr>
              <a:t>Identicar</a:t>
            </a:r>
            <a:r>
              <a:rPr lang="es-ES" dirty="0">
                <a:sym typeface="Wingdings" pitchFamily="2" charset="2"/>
              </a:rPr>
              <a:t> las vulnerabilidades BT  </a:t>
            </a:r>
            <a:r>
              <a:rPr lang="es-ES" dirty="0" err="1">
                <a:sym typeface="Wingdings" pitchFamily="2" charset="2"/>
              </a:rPr>
              <a:t>CVEs</a:t>
            </a:r>
            <a:r>
              <a:rPr lang="es-ES" dirty="0">
                <a:sym typeface="Wingdings" pitchFamily="2" charset="2"/>
              </a:rPr>
              <a:t>, existentes, vectores de ataques, fallos comunes de desarrollo..</a:t>
            </a:r>
          </a:p>
          <a:p>
            <a:r>
              <a:rPr lang="es-ES" dirty="0">
                <a:sym typeface="Wingdings" pitchFamily="2" charset="2"/>
              </a:rPr>
              <a:t>	Analizar la principales técnicas de hacking  Herramientas y ataques conocidos</a:t>
            </a:r>
          </a:p>
          <a:p>
            <a:r>
              <a:rPr lang="es-ES" dirty="0">
                <a:sym typeface="Wingdings" pitchFamily="2" charset="2"/>
              </a:rPr>
              <a:t>	</a:t>
            </a:r>
            <a:r>
              <a:rPr lang="es-ES" dirty="0" err="1">
                <a:sym typeface="Wingdings" pitchFamily="2" charset="2"/>
              </a:rPr>
              <a:t>Evaluacion</a:t>
            </a:r>
            <a:r>
              <a:rPr lang="es-ES" dirty="0">
                <a:sym typeface="Wingdings" pitchFamily="2" charset="2"/>
              </a:rPr>
              <a:t> de herramientas de auditorias  Estudiar las herramientas y comprender como </a:t>
            </a:r>
            <a:r>
              <a:rPr lang="es-ES" dirty="0" err="1">
                <a:sym typeface="Wingdings" pitchFamily="2" charset="2"/>
              </a:rPr>
              <a:t>fucnionas</a:t>
            </a:r>
            <a:endParaRPr lang="es-ES" dirty="0">
              <a:sym typeface="Wingdings" pitchFamily="2" charset="2"/>
            </a:endParaRPr>
          </a:p>
          <a:p>
            <a:r>
              <a:rPr lang="es-ES" dirty="0">
                <a:sym typeface="Wingdings" pitchFamily="2" charset="2"/>
              </a:rPr>
              <a:t>	Finalmente la explotación de </a:t>
            </a:r>
            <a:r>
              <a:rPr lang="es-ES" dirty="0" err="1">
                <a:sym typeface="Wingdings" pitchFamily="2" charset="2"/>
              </a:rPr>
              <a:t>vulnerabilidade</a:t>
            </a:r>
            <a:r>
              <a:rPr lang="es-ES" dirty="0">
                <a:sym typeface="Wingdings" pitchFamily="2" charset="2"/>
              </a:rPr>
              <a:t> y </a:t>
            </a:r>
            <a:r>
              <a:rPr lang="es-ES" dirty="0" err="1">
                <a:sym typeface="Wingdings" pitchFamily="2" charset="2"/>
              </a:rPr>
              <a:t>busqueda</a:t>
            </a:r>
            <a:r>
              <a:rPr lang="es-ES" dirty="0">
                <a:sym typeface="Wingdings" pitchFamily="2" charset="2"/>
              </a:rPr>
              <a:t> de medidas defensivas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044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089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850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</a:t>
            </a:r>
            <a:r>
              <a:rPr lang="es-ES" dirty="0" err="1"/>
              <a:t>Evaluacion</a:t>
            </a:r>
            <a:r>
              <a:rPr lang="es-ES" dirty="0"/>
              <a:t> de seguridad de dispositivos </a:t>
            </a:r>
            <a:r>
              <a:rPr lang="es-ES" dirty="0" err="1"/>
              <a:t>bluetooth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3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91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28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OBEX </a:t>
            </a:r>
            <a:r>
              <a:rPr lang="es-ES" dirty="0">
                <a:sym typeface="Wingdings" pitchFamily="2" charset="2"/>
              </a:rPr>
              <a:t> </a:t>
            </a:r>
            <a:r>
              <a:rPr lang="es-ES" dirty="0" err="1">
                <a:sym typeface="Wingdings" pitchFamily="2" charset="2"/>
              </a:rPr>
              <a:t>Transmisitones</a:t>
            </a:r>
            <a:r>
              <a:rPr lang="es-ES" dirty="0">
                <a:sym typeface="Wingdings" pitchFamily="2" charset="2"/>
              </a:rPr>
              <a:t> de datos en binario</a:t>
            </a:r>
          </a:p>
          <a:p>
            <a:r>
              <a:rPr lang="es-ES" dirty="0">
                <a:sym typeface="Wingdings" pitchFamily="2" charset="2"/>
              </a:rPr>
              <a:t>	</a:t>
            </a:r>
            <a:r>
              <a:rPr lang="es-ES" dirty="0" err="1">
                <a:sym typeface="Wingdings" pitchFamily="2" charset="2"/>
              </a:rPr>
              <a:t>Bluesnarfing</a:t>
            </a:r>
            <a:r>
              <a:rPr lang="es-ES" dirty="0">
                <a:sym typeface="Wingdings" pitchFamily="2" charset="2"/>
              </a:rPr>
              <a:t>  </a:t>
            </a:r>
            <a:r>
              <a:rPr lang="es-ES" dirty="0" err="1">
                <a:sym typeface="Wingdings" pitchFamily="2" charset="2"/>
              </a:rPr>
              <a:t>evio</a:t>
            </a:r>
            <a:r>
              <a:rPr lang="es-ES" dirty="0">
                <a:sym typeface="Wingdings" pitchFamily="2" charset="2"/>
              </a:rPr>
              <a:t> de </a:t>
            </a:r>
            <a:r>
              <a:rPr lang="es-ES" dirty="0" err="1">
                <a:sym typeface="Wingdings" pitchFamily="2" charset="2"/>
              </a:rPr>
              <a:t>smap</a:t>
            </a:r>
            <a:endParaRPr lang="es-ES" dirty="0">
              <a:sym typeface="Wingdings" pitchFamily="2" charset="2"/>
            </a:endParaRPr>
          </a:p>
          <a:p>
            <a:r>
              <a:rPr lang="es-ES" dirty="0">
                <a:sym typeface="Wingdings" pitchFamily="2" charset="2"/>
              </a:rPr>
              <a:t>	</a:t>
            </a:r>
            <a:r>
              <a:rPr lang="es-ES" dirty="0" err="1">
                <a:sym typeface="Wingdings" pitchFamily="2" charset="2"/>
              </a:rPr>
              <a:t>bluejacking</a:t>
            </a:r>
            <a:r>
              <a:rPr lang="es-ES" dirty="0">
                <a:sym typeface="Wingdings" pitchFamily="2" charset="2"/>
              </a:rPr>
              <a:t>  </a:t>
            </a:r>
          </a:p>
          <a:p>
            <a:endParaRPr lang="es-ES" dirty="0">
              <a:sym typeface="Wingdings" pitchFamily="2" charset="2"/>
            </a:endParaRPr>
          </a:p>
          <a:p>
            <a:r>
              <a:rPr lang="es-ES" dirty="0">
                <a:sym typeface="Wingdings" pitchFamily="2" charset="2"/>
              </a:rPr>
              <a:t>RFCOMM  </a:t>
            </a:r>
            <a:r>
              <a:rPr lang="es-ES" dirty="0" err="1">
                <a:sym typeface="Wingdings" pitchFamily="2" charset="2"/>
              </a:rPr>
              <a:t>Emulacion</a:t>
            </a:r>
            <a:r>
              <a:rPr lang="es-ES" dirty="0">
                <a:sym typeface="Wingdings" pitchFamily="2" charset="2"/>
              </a:rPr>
              <a:t> de puerto serie</a:t>
            </a:r>
          </a:p>
          <a:p>
            <a:r>
              <a:rPr lang="es-ES" dirty="0">
                <a:sym typeface="Wingdings" pitchFamily="2" charset="2"/>
              </a:rPr>
              <a:t>SDP  Descubrimiento de servicios</a:t>
            </a:r>
          </a:p>
          <a:p>
            <a:r>
              <a:rPr lang="es-ES" dirty="0">
                <a:sym typeface="Wingdings" pitchFamily="2" charset="2"/>
              </a:rPr>
              <a:t>L2CAP  Protocolo de transporte  </a:t>
            </a:r>
            <a:r>
              <a:rPr lang="es-ES" dirty="0" err="1">
                <a:sym typeface="Wingdings" pitchFamily="2" charset="2"/>
              </a:rPr>
              <a:t>Interaccion</a:t>
            </a:r>
            <a:r>
              <a:rPr lang="es-ES" dirty="0">
                <a:sym typeface="Wingdings" pitchFamily="2" charset="2"/>
              </a:rPr>
              <a:t> con link manager para segmentación, </a:t>
            </a:r>
            <a:r>
              <a:rPr lang="es-ES" dirty="0" err="1">
                <a:sym typeface="Wingdings" pitchFamily="2" charset="2"/>
              </a:rPr>
              <a:t>resamblado</a:t>
            </a:r>
            <a:r>
              <a:rPr lang="es-ES" dirty="0">
                <a:sym typeface="Wingdings" pitchFamily="2" charset="2"/>
              </a:rPr>
              <a:t> ..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799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335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45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 a todos,</a:t>
            </a:r>
          </a:p>
          <a:p>
            <a:endParaRPr lang="es-ES" dirty="0"/>
          </a:p>
          <a:p>
            <a:r>
              <a:rPr lang="es-ES" dirty="0"/>
              <a:t>Muchas gracias por la presentación. Como dijo XXXX mi proyecto se titula Herramienta de </a:t>
            </a:r>
            <a:r>
              <a:rPr lang="es-ES" dirty="0" err="1"/>
              <a:t>pentesting</a:t>
            </a:r>
            <a:r>
              <a:rPr lang="es-ES" dirty="0"/>
              <a:t> para los protocolos de redundancia de capa 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2D7A-7A12-4852-8A7E-4F47077FCA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42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2EADA-918D-4A6B-96E1-0DFE511D0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C77297-2144-430D-8739-3DA81439F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678B20-EF5F-4AE8-9EDE-35038881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828F2-FD34-4E67-8ABF-1536271CCE51}" type="datetime1">
              <a:rPr lang="es-ES" smtClean="0"/>
              <a:t>20/7/21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E899D3-27AB-4348-81FC-0CFDB3A3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0DC31A-56B9-4F8A-A92C-90B00214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11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B349E-530F-4159-9F36-288C0ABB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363C0E-D7A2-49B1-90D5-14444271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5463E-92C9-430E-AD1E-E89BE5B7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AD2DE-DD90-455D-9F00-D2784907CD62}" type="datetime1">
              <a:rPr lang="es-ES" smtClean="0"/>
              <a:t>20/7/21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F56072-E842-47CD-A226-E22DF14C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150706-6DAF-4284-861D-984D3AC1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931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F8FDA8-9B58-4537-9BFB-2F71CE620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92B49A-4EA5-48BF-A677-F679894B8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5A2292-80D9-4BE0-9135-0E3937BF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A095-B2DF-49C5-AF97-1B3B41A8CD78}" type="datetime1">
              <a:rPr lang="es-ES" smtClean="0"/>
              <a:t>20/7/21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DEBEE5-2CC4-4C95-AAB0-3804B3EF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B27B7B-0E41-438B-A4A6-6C5D73E7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404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28C91-DBEB-441C-93F3-F08DABA0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7EC8F-8FDE-48BB-8A5E-8B76DA5D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6AC325-23B6-4BA7-A01F-B29787D4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B115-9CED-4ABE-BC9A-D8B402A4039C}" type="datetime1">
              <a:rPr lang="es-ES" smtClean="0"/>
              <a:t>20/7/21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02F60-D0BC-4146-9D11-0FDD0B32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2643EC-6494-4FF8-882A-0E35E5E8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22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763DE-9BFC-4D5A-8140-8ADE5824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4D1D5-64DD-4C5B-B2C6-057665544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3458FD-F49E-49EA-AE47-E9B32360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7042-9C27-4EFD-80FD-425FF5557326}" type="datetime1">
              <a:rPr lang="es-ES" smtClean="0"/>
              <a:t>20/7/21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D98A9A-6DC7-4BB9-96CB-D9A53579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A02874-78C1-4861-8FD3-B696E371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981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C1741-10A6-4A9B-9BE1-6049A8F6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25C73B-DF45-4CAE-9AD4-4B1CFFF1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28FDC6-1D53-475C-80A2-A6A8C6A4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FAF20A-28C3-483E-B9E2-4EDBBF0E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DDD17-DBEF-4D30-8FC7-BAC867DCAD83}" type="datetime1">
              <a:rPr lang="es-ES" smtClean="0"/>
              <a:t>20/7/21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19445C-B363-4D41-9870-7C52779F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18AF40-1E21-484A-8422-2AC13B8D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54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3DD99-C945-4478-AC35-0ACCFEAA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948E13-49CE-4997-A655-AECEE04B1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CEB9C4-43C6-4ADF-94D0-9ED2258E2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E057C9-0628-48DC-8FB8-0E5B711D5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423394-49FF-4E26-AD43-1DC98D627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C8C605-ED17-41A4-B64C-48BB4419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3D60-B300-4FFE-A3EA-F9B501863940}" type="datetime1">
              <a:rPr lang="es-ES" smtClean="0"/>
              <a:t>20/7/21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7C8EEE-5D91-4FBA-A987-8D662902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882E40-31D1-4FBF-8B00-3267C286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86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295B9-635C-43AE-AB06-B1BC9961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C5E58E-6C17-4DF7-A556-30E8CB24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B2B4-CAAE-4462-B98F-6266676720D2}" type="datetime1">
              <a:rPr lang="es-ES" smtClean="0"/>
              <a:t>20/7/21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332482-448D-400C-9F46-C330CC65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4CF568-C9FA-4763-9499-425069C9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20757D-28C2-465F-A5EB-E62A9739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4412-CF37-4988-AF82-90A7A1922FEE}" type="datetime1">
              <a:rPr lang="es-ES" smtClean="0"/>
              <a:t>20/7/21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45908E-17E9-4642-BDC1-DCC62B05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9FD970-435D-49FD-9269-C77B889E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66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1319A-4387-4714-B842-D21D9B8A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8F296F-FD5E-4007-BC1E-544598C39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3D98B9-F37A-429E-B55E-180436125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FE718D-CAAF-4E03-986A-61112813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63E9-E009-40E3-80A6-4C2001D8F919}" type="datetime1">
              <a:rPr lang="es-ES" smtClean="0"/>
              <a:t>20/7/21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F77A5A-C869-46C4-ACA5-7AAE57CC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FDDFF6-8950-43FE-8E9B-60F8E264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67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0C2D5-858A-4065-AC01-883B03B7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F996E2A-4F69-40E3-BE34-3C402A4F2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0717A8-B35B-4C9A-9450-C5BA1EB41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8B6ECD-4C6D-4EE9-B5D8-B5B3252F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72CB-BC41-4C7F-BA33-0ABAA75646D8}" type="datetime1">
              <a:rPr lang="es-ES" smtClean="0"/>
              <a:t>20/7/21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AC9BFA-6130-4DF1-947A-33ACE5E3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DA7D9F-5EB9-481A-BCE4-BCE013C5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35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D38BF60-FDB8-4AD4-A2E0-23024A9C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EFB348-7AB1-4460-BBA5-A0FEA930B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B7B6F9-C498-48D4-AFA5-0C2661DD5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45A83-1CAA-40AD-8F02-D97DDD25DDB2}" type="datetime1">
              <a:rPr lang="es-ES" smtClean="0"/>
              <a:t>20/7/21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0FF492-7D62-41BE-9B51-32B5E4A94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830481-8D1A-48B9-911B-3D8837079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98E0B-B221-49A4-B0B2-1A2232FC1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3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www.youtube.com/watch?v=VHJfd9h6G2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udcgal-my.sharepoint.com/:v:/g/personal/samuel_arguelles_udc_es/EamWvZniAc1Fg0IRBiyMngwB1jh_Q-duEnZYWpQCRdZr1g?e=rIIChD" TargetMode="External"/><Relationship Id="rId13" Type="http://schemas.openxmlformats.org/officeDocument/2006/relationships/hyperlink" Target="https://udcgal-my.sharepoint.com/personal/samuel_arguelles_udc_es/_layouts/15/onedrive.aspx?id=%2Fpersonal%2Fsamuel%5Farguelles%5Fudc%5Fes%2FDocuments%2FTFM%2FVideos%2FMiniDronParrot%2FMITM%5FPC%2Emov&amp;parent=%2Fpersonal%2Fsamuel%5Farguelles%5Fudc%5Fes%2FDocuments%2FTFM%2FVideos%2FMiniDronParrot&amp;originalPath=aHR0cHM6Ly91ZGNnYWwtbXkuc2hhcmVwb2ludC5jb20vOnY6L2cvcGVyc29uYWwvc2FtdWVsX2FyZ3VlbGxlc191ZGNfZXMvRVFjM2hJQlN4RVJOZ29EdVRFUC1VdUVCNlZjakdFWFRrQS1PdW5DVTdNd0ZmZz9ydGltZT1hSUxmRU9CRzJVZw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dcgal-my.sharepoint.com/:v:/g/personal/samuel_arguelles_udc_es/EfBM5ebSEFhMoW4q8p2-ek4BBG7Zjd1zaXTLn3gpqbGGFg?e=cmvFhv" TargetMode="External"/><Relationship Id="rId12" Type="http://schemas.openxmlformats.org/officeDocument/2006/relationships/hyperlink" Target="https://udcgal-my.sharepoint.com/:v:/g/personal/samuel_arguelles_udc_es/ER9DE6gBWYhCrxqmpnYsjrwBifwM5fo_dM1MTHFbmL30Cg?e=VfLgz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dcgal-my.sharepoint.com/:v:/g/personal/samuel_arguelles_udc_es/EfVzLhLO-sNIvnc7L77Mh5YBbV6WtEBTTuH3wb5rsvDeKg?e=epwjlc" TargetMode="External"/><Relationship Id="rId11" Type="http://schemas.openxmlformats.org/officeDocument/2006/relationships/hyperlink" Target="https://udcgal-my.sharepoint.com/:v:/g/personal/samuel_arguelles_udc_es/EUrwnb3UkIFOjXypwHYyoasBL7xmw0Ru_Nt6pvmcIzTEow?e=bcEw8H" TargetMode="External"/><Relationship Id="rId5" Type="http://schemas.openxmlformats.org/officeDocument/2006/relationships/hyperlink" Target="https://udcgal-my.sharepoint.com/:v:/g/personal/samuel_arguelles_udc_es/EVi6ByB0VClHpXNc9zpUrMQBFC_q3yJBaMbJma5U3S4Cgw?e=hcodzU" TargetMode="External"/><Relationship Id="rId10" Type="http://schemas.openxmlformats.org/officeDocument/2006/relationships/hyperlink" Target="https://udcgal-my.sharepoint.com/:v:/g/personal/samuel_arguelles_udc_es/EXCjiAnLhYxLqnO250Lq0gMByofw_AyJ8q6z4_M53s_W3g?e=ICxibd" TargetMode="External"/><Relationship Id="rId4" Type="http://schemas.openxmlformats.org/officeDocument/2006/relationships/hyperlink" Target="https://udcgal-my.sharepoint.com/:f:/g/personal/samuel_arguelles_udc_es/EiB3BmPcGChPo4L96qVefIwBj6WXliwHrd6iiShRV9rYbQ?e=M0bzCu" TargetMode="External"/><Relationship Id="rId9" Type="http://schemas.openxmlformats.org/officeDocument/2006/relationships/hyperlink" Target="https://udcgal-my.sharepoint.com/:v:/g/personal/samuel_arguelles_udc_es/EW2m31XNco1IuRXWFSgSQJAB0xC5yoDHykSgvZG6Qc7rrQ?e=sVyL9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ptiv/blemo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2745B87-E715-1B44-8477-9A4D10D81E4E}"/>
              </a:ext>
            </a:extLst>
          </p:cNvPr>
          <p:cNvSpPr txBox="1"/>
          <p:nvPr/>
        </p:nvSpPr>
        <p:spPr>
          <a:xfrm>
            <a:off x="3438633" y="432356"/>
            <a:ext cx="7818782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Cambria" panose="02040503050406030204" pitchFamily="18" charset="0"/>
            </a:endParaRPr>
          </a:p>
          <a:p>
            <a:pPr algn="ctr"/>
            <a:r>
              <a:rPr lang="es-ES" sz="2400" b="1" dirty="0">
                <a:latin typeface="Cambria" panose="02040503050406030204" pitchFamily="18" charset="0"/>
              </a:rPr>
              <a:t>MÁSTER INTER-UNIVERSITARIO EN CIBERSEGURIDAD</a:t>
            </a:r>
          </a:p>
          <a:p>
            <a:pPr algn="ctr"/>
            <a:endParaRPr lang="es-ES" b="1" dirty="0">
              <a:latin typeface="Cambria" panose="02040503050406030204" pitchFamily="18" charset="0"/>
            </a:endParaRPr>
          </a:p>
          <a:p>
            <a:pPr algn="ctr"/>
            <a:endParaRPr lang="es-ES" dirty="0">
              <a:latin typeface="Cambria" panose="02040503050406030204" pitchFamily="18" charset="0"/>
            </a:endParaRPr>
          </a:p>
          <a:p>
            <a:pPr algn="ctr"/>
            <a:endParaRPr lang="es-ES" dirty="0">
              <a:latin typeface="Cambria" panose="02040503050406030204" pitchFamily="18" charset="0"/>
            </a:endParaRPr>
          </a:p>
          <a:p>
            <a:pPr algn="ctr"/>
            <a:endParaRPr lang="es-ES" dirty="0">
              <a:latin typeface="Cambria" panose="02040503050406030204" pitchFamily="18" charset="0"/>
            </a:endParaRPr>
          </a:p>
          <a:p>
            <a:pPr algn="ctr"/>
            <a:endParaRPr lang="es-ES" dirty="0">
              <a:latin typeface="Cambria" panose="02040503050406030204" pitchFamily="18" charset="0"/>
            </a:endParaRPr>
          </a:p>
          <a:p>
            <a:pPr algn="ctr"/>
            <a:endParaRPr lang="es-ES" sz="2400" b="1" dirty="0">
              <a:latin typeface="Cambria" panose="02040503050406030204" pitchFamily="18" charset="0"/>
            </a:endParaRPr>
          </a:p>
          <a:p>
            <a:pPr algn="ctr"/>
            <a:r>
              <a:rPr lang="es-ES" sz="2400" b="1" dirty="0">
                <a:latin typeface="Cambria" panose="02040503050406030204" pitchFamily="18" charset="0"/>
              </a:rPr>
              <a:t>AVALIACION DA SEGURIDADE DE DISPOSITIVOS COMERCIAIS BLUETOOTH </a:t>
            </a:r>
          </a:p>
          <a:p>
            <a:pPr algn="ctr"/>
            <a:endParaRPr lang="es-ES" sz="2700" b="1" dirty="0">
              <a:latin typeface="Cambria" panose="02040503050406030204" pitchFamily="18" charset="0"/>
            </a:endParaRPr>
          </a:p>
          <a:p>
            <a:pPr algn="ctr"/>
            <a:endParaRPr lang="es-ES" sz="39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pPr algn="ctr"/>
            <a:endParaRPr lang="es-ES" sz="2700" b="1" dirty="0">
              <a:latin typeface="Cambria" panose="02040503050406030204" pitchFamily="18" charset="0"/>
            </a:endParaRPr>
          </a:p>
          <a:p>
            <a:pPr algn="r"/>
            <a:endParaRPr lang="es-ES" sz="1600" b="1" dirty="0">
              <a:latin typeface="Cambria" panose="02040503050406030204" pitchFamily="18" charset="0"/>
            </a:endParaRPr>
          </a:p>
          <a:p>
            <a:pPr algn="r"/>
            <a:r>
              <a:rPr lang="es-ES" sz="1600" b="1" dirty="0">
                <a:latin typeface="Cambria" panose="02040503050406030204" pitchFamily="18" charset="0"/>
              </a:rPr>
              <a:t>Autor: Argüelles Foronda, Samuel</a:t>
            </a:r>
          </a:p>
          <a:p>
            <a:pPr algn="r"/>
            <a:r>
              <a:rPr lang="es-ES" sz="1600" b="1" dirty="0">
                <a:latin typeface="Cambria" panose="02040503050406030204" pitchFamily="18" charset="0"/>
              </a:rPr>
              <a:t>Tutor: Fernández </a:t>
            </a:r>
            <a:r>
              <a:rPr lang="es-ES" sz="1600" b="1" dirty="0" err="1">
                <a:latin typeface="Cambria" panose="02040503050406030204" pitchFamily="18" charset="0"/>
              </a:rPr>
              <a:t>Caramés</a:t>
            </a:r>
            <a:r>
              <a:rPr lang="es-ES" sz="1600" b="1" dirty="0">
                <a:latin typeface="Cambria" panose="02040503050406030204" pitchFamily="18" charset="0"/>
              </a:rPr>
              <a:t>, </a:t>
            </a:r>
            <a:r>
              <a:rPr lang="es-ES" sz="1600" b="1" dirty="0" err="1">
                <a:latin typeface="Cambria" panose="02040503050406030204" pitchFamily="18" charset="0"/>
              </a:rPr>
              <a:t>Tiago</a:t>
            </a:r>
            <a:r>
              <a:rPr lang="es-ES" sz="1600" b="1" dirty="0">
                <a:latin typeface="Cambria" panose="02040503050406030204" pitchFamily="18" charset="0"/>
              </a:rPr>
              <a:t> Manuel</a:t>
            </a:r>
          </a:p>
        </p:txBody>
      </p:sp>
      <p:pic>
        <p:nvPicPr>
          <p:cNvPr id="14" name="Imagen 13" descr="Imagen que contiene viendo, oscuro, cuarto, reloj&#10;&#10;Descripción generada automáticamente">
            <a:extLst>
              <a:ext uri="{FF2B5EF4-FFF2-40B4-BE49-F238E27FC236}">
                <a16:creationId xmlns:a16="http://schemas.microsoft.com/office/drawing/2014/main" id="{893FC75E-024D-FC49-8DEA-1A8E7FFB6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684" y="1170553"/>
            <a:ext cx="2407340" cy="1354129"/>
          </a:xfrm>
          <a:prstGeom prst="rect">
            <a:avLst/>
          </a:prstGeom>
        </p:spPr>
      </p:pic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C4E2B50F-D000-2D43-9CF3-D371F7E1D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24" y="1170554"/>
            <a:ext cx="2437430" cy="135412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9541461-1145-B847-BDCA-4619E73C5F21}"/>
              </a:ext>
            </a:extLst>
          </p:cNvPr>
          <p:cNvSpPr txBox="1"/>
          <p:nvPr/>
        </p:nvSpPr>
        <p:spPr>
          <a:xfrm>
            <a:off x="11401533" y="6368059"/>
            <a:ext cx="79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1 - 32 </a:t>
            </a:r>
          </a:p>
        </p:txBody>
      </p:sp>
    </p:spTree>
    <p:extLst>
      <p:ext uri="{BB962C8B-B14F-4D97-AF65-F5344CB8AC3E}">
        <p14:creationId xmlns:p14="http://schemas.microsoft.com/office/powerpoint/2010/main" val="412641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47085D5-012E-7A4D-8E66-7291C451B2B2}"/>
              </a:ext>
            </a:extLst>
          </p:cNvPr>
          <p:cNvSpPr txBox="1"/>
          <p:nvPr/>
        </p:nvSpPr>
        <p:spPr>
          <a:xfrm>
            <a:off x="2835970" y="369169"/>
            <a:ext cx="802071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2. Análisis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Bluetooth </a:t>
            </a:r>
            <a:r>
              <a:rPr lang="es-ES" sz="2500" b="1" dirty="0" err="1">
                <a:latin typeface="Cambria" panose="02040503050406030204" pitchFamily="18" charset="0"/>
              </a:rPr>
              <a:t>Low</a:t>
            </a:r>
            <a:r>
              <a:rPr lang="es-ES" sz="2500" b="1" dirty="0">
                <a:latin typeface="Cambria" panose="02040503050406030204" pitchFamily="18" charset="0"/>
              </a:rPr>
              <a:t> </a:t>
            </a:r>
            <a:r>
              <a:rPr lang="es-ES" sz="2500" b="1" dirty="0" err="1">
                <a:latin typeface="Cambria" panose="02040503050406030204" pitchFamily="18" charset="0"/>
              </a:rPr>
              <a:t>Energy</a:t>
            </a:r>
            <a:r>
              <a:rPr lang="es-ES" sz="2500" b="1" dirty="0">
                <a:latin typeface="Cambria" panose="02040503050406030204" pitchFamily="18" charset="0"/>
              </a:rPr>
              <a:t> (BLE)</a:t>
            </a:r>
          </a:p>
          <a:p>
            <a:endParaRPr lang="es-ES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Seguridad BLE</a:t>
            </a:r>
          </a:p>
          <a:p>
            <a:r>
              <a:rPr lang="es-ES" dirty="0"/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D9DE6D-EC3C-564E-88B4-3BA66676BF72}"/>
              </a:ext>
            </a:extLst>
          </p:cNvPr>
          <p:cNvSpPr txBox="1"/>
          <p:nvPr/>
        </p:nvSpPr>
        <p:spPr>
          <a:xfrm>
            <a:off x="9099358" y="2298644"/>
            <a:ext cx="2916429" cy="9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01BD6BF-725D-1A48-9E52-65E117BB0A16}"/>
              </a:ext>
            </a:extLst>
          </p:cNvPr>
          <p:cNvSpPr txBox="1"/>
          <p:nvPr/>
        </p:nvSpPr>
        <p:spPr>
          <a:xfrm>
            <a:off x="3020758" y="2298645"/>
            <a:ext cx="8380775" cy="326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Términos: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bounding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autenticación, encriptado, integridad.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SMP (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Secure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Manager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Protocol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AMP(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Alternative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MAC/PHY)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Evolución del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LE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Legacy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 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Adaptacion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de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Secure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Simple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LE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Secure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Connection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Tipos de Asociación: </a:t>
            </a:r>
            <a:r>
              <a:rPr lang="es-ES" sz="2000" dirty="0" err="1">
                <a:latin typeface="Cambria" panose="02040503050406030204" pitchFamily="18" charset="0"/>
              </a:rPr>
              <a:t>Just</a:t>
            </a:r>
            <a:r>
              <a:rPr lang="es-ES" sz="2000" dirty="0">
                <a:latin typeface="Cambria" panose="02040503050406030204" pitchFamily="18" charset="0"/>
              </a:rPr>
              <a:t> to </a:t>
            </a:r>
            <a:r>
              <a:rPr lang="es-ES" sz="2000" dirty="0" err="1">
                <a:latin typeface="Cambria" panose="02040503050406030204" pitchFamily="18" charset="0"/>
              </a:rPr>
              <a:t>Work</a:t>
            </a:r>
            <a:r>
              <a:rPr lang="es-ES" sz="2000" dirty="0">
                <a:latin typeface="Cambria" panose="02040503050406030204" pitchFamily="18" charset="0"/>
              </a:rPr>
              <a:t>, </a:t>
            </a:r>
            <a:r>
              <a:rPr lang="es-ES" sz="2000" dirty="0" err="1">
                <a:latin typeface="Cambria" panose="02040503050406030204" pitchFamily="18" charset="0"/>
              </a:rPr>
              <a:t>Passkey</a:t>
            </a:r>
            <a:r>
              <a:rPr lang="es-ES" sz="2000" dirty="0">
                <a:latin typeface="Cambria" panose="02040503050406030204" pitchFamily="18" charset="0"/>
              </a:rPr>
              <a:t>, OOB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4A0E891-A37E-2F4F-BF22-A24B483F8A87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10 - 32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DE8450A-1768-9F4B-B5AF-B9461B42459B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b="1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54808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5376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CF146F6-CF3A-1E4B-8A9B-6593989D308A}"/>
              </a:ext>
            </a:extLst>
          </p:cNvPr>
          <p:cNvSpPr txBox="1"/>
          <p:nvPr/>
        </p:nvSpPr>
        <p:spPr>
          <a:xfrm>
            <a:off x="2835970" y="369169"/>
            <a:ext cx="802071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3. Herramientas software y hardware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 err="1">
                <a:latin typeface="Cambria" panose="02040503050406030204" pitchFamily="18" charset="0"/>
              </a:rPr>
              <a:t>Sotfware</a:t>
            </a:r>
            <a:endParaRPr lang="es-ES" b="1" dirty="0">
              <a:latin typeface="Cambria" panose="02040503050406030204" pitchFamily="18" charset="0"/>
            </a:endParaRP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7EEDDD-3770-774A-AB7E-2A9FBB183B06}"/>
              </a:ext>
            </a:extLst>
          </p:cNvPr>
          <p:cNvSpPr txBox="1"/>
          <p:nvPr/>
        </p:nvSpPr>
        <p:spPr>
          <a:xfrm>
            <a:off x="3020758" y="2298645"/>
            <a:ext cx="7511993" cy="9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8BF4A70-7AAD-FB47-A0B0-22E950AA0418}"/>
              </a:ext>
            </a:extLst>
          </p:cNvPr>
          <p:cNvSpPr txBox="1"/>
          <p:nvPr/>
        </p:nvSpPr>
        <p:spPr>
          <a:xfrm>
            <a:off x="3020758" y="2298645"/>
            <a:ext cx="2321169" cy="41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Hcitool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Hciconfig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Gattool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Bleah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Bettercap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Btlejack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Ubertooth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Tools</a:t>
            </a: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2537CE-0296-6147-BDD0-50B62FFE9DD3}"/>
              </a:ext>
            </a:extLst>
          </p:cNvPr>
          <p:cNvSpPr txBox="1"/>
          <p:nvPr/>
        </p:nvSpPr>
        <p:spPr>
          <a:xfrm>
            <a:off x="5322861" y="2282773"/>
            <a:ext cx="2790092" cy="326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Crackle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Homepwn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Btlejuice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Gattacker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Wireshark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A71C3E9-43E5-0A42-B769-32470FB30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21" y="2167797"/>
            <a:ext cx="2690629" cy="929196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4FCB51C0-8DD2-AD45-91C5-1B572D64A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65" y="4604645"/>
            <a:ext cx="3250673" cy="958532"/>
          </a:xfrm>
          <a:prstGeom prst="rect">
            <a:avLst/>
          </a:prstGeom>
        </p:spPr>
      </p:pic>
      <p:pic>
        <p:nvPicPr>
          <p:cNvPr id="19" name="Imagen 18" descr="Logotipo, Icono&#10;&#10;Descripción generada automáticamente">
            <a:extLst>
              <a:ext uri="{FF2B5EF4-FFF2-40B4-BE49-F238E27FC236}">
                <a16:creationId xmlns:a16="http://schemas.microsoft.com/office/drawing/2014/main" id="{FA13CF60-2585-FF48-8526-B07C023EB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07" y="5172094"/>
            <a:ext cx="1468100" cy="1170512"/>
          </a:xfrm>
          <a:prstGeom prst="rect">
            <a:avLst/>
          </a:prstGeom>
        </p:spPr>
      </p:pic>
      <p:pic>
        <p:nvPicPr>
          <p:cNvPr id="23" name="Imagen 22" descr="Texto&#10;&#10;Descripción generada automáticamente">
            <a:extLst>
              <a:ext uri="{FF2B5EF4-FFF2-40B4-BE49-F238E27FC236}">
                <a16:creationId xmlns:a16="http://schemas.microsoft.com/office/drawing/2014/main" id="{1DA7D90F-FA2F-9949-853E-0EBC678F1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48" y="3382413"/>
            <a:ext cx="2390909" cy="65351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02C9F31-B435-AD4D-AC84-FD8DF9F1F2D6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11 - 32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7CABA8A-CE19-7049-8371-7B547A86445E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b="1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30667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CF146F6-CF3A-1E4B-8A9B-6593989D308A}"/>
              </a:ext>
            </a:extLst>
          </p:cNvPr>
          <p:cNvSpPr txBox="1"/>
          <p:nvPr/>
        </p:nvSpPr>
        <p:spPr>
          <a:xfrm>
            <a:off x="2835970" y="369169"/>
            <a:ext cx="802071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3. Herramientas software y hardware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Herramientas Hardware</a:t>
            </a:r>
            <a:endParaRPr lang="es-ES" b="1" dirty="0">
              <a:latin typeface="Cambria" panose="02040503050406030204" pitchFamily="18" charset="0"/>
            </a:endParaRP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AE3E5E-A750-D540-B832-D6F4E726BCA9}"/>
              </a:ext>
            </a:extLst>
          </p:cNvPr>
          <p:cNvSpPr txBox="1"/>
          <p:nvPr/>
        </p:nvSpPr>
        <p:spPr>
          <a:xfrm>
            <a:off x="3020758" y="2298645"/>
            <a:ext cx="7511993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3 x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Microbit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1 x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Ubertooth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3 x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Dongle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4.0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1 x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Dongle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Senna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Paranni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UDC100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1x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Raspberry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pi 3b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1 x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Raspberry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pi 4b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1 x ESP-32</a:t>
            </a:r>
          </a:p>
        </p:txBody>
      </p:sp>
      <p:pic>
        <p:nvPicPr>
          <p:cNvPr id="3" name="Imagen 2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C2E10A4C-EE2D-DC4D-AAA3-30562D8A4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72" y="4413474"/>
            <a:ext cx="2694562" cy="2694562"/>
          </a:xfrm>
          <a:prstGeom prst="rect">
            <a:avLst/>
          </a:prstGeom>
        </p:spPr>
      </p:pic>
      <p:pic>
        <p:nvPicPr>
          <p:cNvPr id="16" name="Imagen 1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DB9A64B-5217-7D4E-9BE6-5BA95E37E9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 t="52248"/>
          <a:stretch/>
        </p:blipFill>
        <p:spPr>
          <a:xfrm>
            <a:off x="9841514" y="5137861"/>
            <a:ext cx="2333564" cy="1296708"/>
          </a:xfrm>
          <a:prstGeom prst="rect">
            <a:avLst/>
          </a:prstGeom>
        </p:spPr>
      </p:pic>
      <p:pic>
        <p:nvPicPr>
          <p:cNvPr id="17" name="Imagen 1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2F14783-72B2-AD4E-ABBE-29EF3910C0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58" b="47408"/>
          <a:stretch/>
        </p:blipFill>
        <p:spPr>
          <a:xfrm>
            <a:off x="9557651" y="3641206"/>
            <a:ext cx="2467900" cy="1285195"/>
          </a:xfrm>
          <a:prstGeom prst="rect">
            <a:avLst/>
          </a:prstGeom>
        </p:spPr>
      </p:pic>
      <p:pic>
        <p:nvPicPr>
          <p:cNvPr id="19" name="Imagen 18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774912B9-A8E6-B04D-988A-3DFB976EB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56" y="2145101"/>
            <a:ext cx="2360512" cy="1296708"/>
          </a:xfrm>
          <a:prstGeom prst="rect">
            <a:avLst/>
          </a:prstGeom>
        </p:spPr>
      </p:pic>
      <p:pic>
        <p:nvPicPr>
          <p:cNvPr id="21" name="Imagen 20" descr="Imagen que contiene reloj&#10;&#10;Descripción generada automáticamente">
            <a:extLst>
              <a:ext uri="{FF2B5EF4-FFF2-40B4-BE49-F238E27FC236}">
                <a16:creationId xmlns:a16="http://schemas.microsoft.com/office/drawing/2014/main" id="{58C3D662-1B0E-AC43-8A66-AC40B1D2CF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05981" y="3588316"/>
            <a:ext cx="1565261" cy="1304384"/>
          </a:xfrm>
          <a:prstGeom prst="rect">
            <a:avLst/>
          </a:prstGeom>
        </p:spPr>
      </p:pic>
      <p:pic>
        <p:nvPicPr>
          <p:cNvPr id="23" name="Imagen 22" descr="Imagen que contiene Icono&#10;&#10;Descripción generada automáticamente">
            <a:extLst>
              <a:ext uri="{FF2B5EF4-FFF2-40B4-BE49-F238E27FC236}">
                <a16:creationId xmlns:a16="http://schemas.microsoft.com/office/drawing/2014/main" id="{B06CE813-9019-CF4F-960D-D37A050862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95" y="2058527"/>
            <a:ext cx="1167060" cy="129491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3A1572C-B67E-4649-8463-8655DDE4B0A4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12 - 32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3C647F0-E725-A046-8870-2D8D6E6323D9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b="1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74249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4. Dispositivos elegidos</a:t>
            </a:r>
          </a:p>
        </p:txBody>
      </p:sp>
      <p:pic>
        <p:nvPicPr>
          <p:cNvPr id="3" name="Imagen 2" descr="Imagen que contiene interior, tabla, fila, diferente&#10;&#10;Descripción generada automáticamente">
            <a:extLst>
              <a:ext uri="{FF2B5EF4-FFF2-40B4-BE49-F238E27FC236}">
                <a16:creationId xmlns:a16="http://schemas.microsoft.com/office/drawing/2014/main" id="{0C592CF2-B9BA-8A43-A85F-E9E96C4B8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05" y="1240195"/>
            <a:ext cx="2133600" cy="2133600"/>
          </a:xfrm>
          <a:prstGeom prst="rect">
            <a:avLst/>
          </a:prstGeom>
        </p:spPr>
      </p:pic>
      <p:pic>
        <p:nvPicPr>
          <p:cNvPr id="10" name="Imagen 9" descr="Imagen que contiene estructuras metálicas, sostener&#10;&#10;Descripción generada automáticamente">
            <a:extLst>
              <a:ext uri="{FF2B5EF4-FFF2-40B4-BE49-F238E27FC236}">
                <a16:creationId xmlns:a16="http://schemas.microsoft.com/office/drawing/2014/main" id="{22F8EFF3-3C8A-F54B-B46E-EA692E601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86" y="3611454"/>
            <a:ext cx="2857500" cy="2857500"/>
          </a:xfrm>
          <a:prstGeom prst="rect">
            <a:avLst/>
          </a:prstGeom>
        </p:spPr>
      </p:pic>
      <p:pic>
        <p:nvPicPr>
          <p:cNvPr id="14" name="Imagen 13" descr="Imagen que contiene verde, pequeño, sostener, cerca&#10;&#10;Descripción generada automáticamente">
            <a:extLst>
              <a:ext uri="{FF2B5EF4-FFF2-40B4-BE49-F238E27FC236}">
                <a16:creationId xmlns:a16="http://schemas.microsoft.com/office/drawing/2014/main" id="{F93FBA6F-2336-5047-B06E-F15BF583B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14" y="1240195"/>
            <a:ext cx="1424099" cy="2371259"/>
          </a:xfrm>
          <a:prstGeom prst="rect">
            <a:avLst/>
          </a:prstGeom>
        </p:spPr>
      </p:pic>
      <p:pic>
        <p:nvPicPr>
          <p:cNvPr id="16" name="Imagen 15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D5FB51F-816B-794A-9D83-ECA75B8FC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55" y="4401358"/>
            <a:ext cx="2694562" cy="2694562"/>
          </a:xfrm>
          <a:prstGeom prst="rect">
            <a:avLst/>
          </a:prstGeom>
        </p:spPr>
      </p:pic>
      <p:pic>
        <p:nvPicPr>
          <p:cNvPr id="17" name="Imagen 1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BBC5722-65CB-7F44-A2F3-56643F5E42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 t="52248"/>
          <a:stretch/>
        </p:blipFill>
        <p:spPr>
          <a:xfrm>
            <a:off x="5825818" y="1354545"/>
            <a:ext cx="2333564" cy="1296708"/>
          </a:xfrm>
          <a:prstGeom prst="rect">
            <a:avLst/>
          </a:prstGeom>
        </p:spPr>
      </p:pic>
      <p:pic>
        <p:nvPicPr>
          <p:cNvPr id="19" name="Imagen 18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7980E459-7BA8-7349-A9A6-56B8A6181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76" y="4068129"/>
            <a:ext cx="2501900" cy="22479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72364C3-8505-F94E-814C-4050414B8AF4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13 - 32 </a:t>
            </a:r>
          </a:p>
        </p:txBody>
      </p:sp>
      <p:pic>
        <p:nvPicPr>
          <p:cNvPr id="4" name="Imagen 3" descr="Imagen en blanco y negro de baloncesto&#10;&#10;Descripción generada automáticamente con confianza media">
            <a:extLst>
              <a:ext uri="{FF2B5EF4-FFF2-40B4-BE49-F238E27FC236}">
                <a16:creationId xmlns:a16="http://schemas.microsoft.com/office/drawing/2014/main" id="{80F3E81D-6425-8144-856C-618865D665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52" y="1673292"/>
            <a:ext cx="4393367" cy="439336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E1E39FC-237A-0544-8F3F-EAB9A6545DBF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b="1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7072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Antena </a:t>
            </a:r>
            <a:r>
              <a:rPr lang="es-ES" sz="2500" b="1" dirty="0" err="1">
                <a:latin typeface="Cambria" panose="02040503050406030204" pitchFamily="18" charset="0"/>
              </a:rPr>
              <a:t>Microbit</a:t>
            </a:r>
            <a:endParaRPr lang="es-ES" sz="25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F02E78E-BC25-FE44-B2E9-FDDB886699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 t="52248"/>
          <a:stretch/>
        </p:blipFill>
        <p:spPr>
          <a:xfrm>
            <a:off x="9521591" y="530881"/>
            <a:ext cx="2812857" cy="156304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B7960B7-0F56-2044-A055-7F832D7A90DD}"/>
              </a:ext>
            </a:extLst>
          </p:cNvPr>
          <p:cNvSpPr txBox="1"/>
          <p:nvPr/>
        </p:nvSpPr>
        <p:spPr>
          <a:xfrm>
            <a:off x="3020758" y="2298645"/>
            <a:ext cx="7511993" cy="23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Placa programable 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Makecode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Programas: Candado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Smartlock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Aplicación Interactiva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Perfil BLE genérico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: LE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Legacy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Asociación configurable: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NoPairing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Just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to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Work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Passkey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.</a:t>
            </a: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ACA9C83-8ECE-D74B-BA1C-F03A763AC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2" y="4615705"/>
            <a:ext cx="2321169" cy="2110154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B705BBB-133A-3141-81CB-E65564600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86" y="4689499"/>
            <a:ext cx="1799483" cy="20267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57313B5-B7D1-9343-8913-6FE96B4C31E6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14 - 32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BD029A-3D48-6643-A010-91F5D276E30F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3956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Programas de </a:t>
            </a:r>
            <a:r>
              <a:rPr lang="es-ES" sz="2500" b="1" dirty="0" err="1">
                <a:latin typeface="Cambria" panose="02040503050406030204" pitchFamily="18" charset="0"/>
              </a:rPr>
              <a:t>Microbit</a:t>
            </a:r>
            <a:endParaRPr lang="es-ES" sz="2500" b="1" dirty="0">
              <a:latin typeface="Cambria" panose="02040503050406030204" pitchFamily="18" charset="0"/>
            </a:endParaRPr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B705BBB-133A-3141-81CB-E655646003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1"/>
          <a:stretch/>
        </p:blipFill>
        <p:spPr>
          <a:xfrm>
            <a:off x="7839635" y="595053"/>
            <a:ext cx="4168837" cy="626294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57313B5-B7D1-9343-8913-6FE96B4C31E6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15 - 32 </a:t>
            </a:r>
          </a:p>
        </p:txBody>
      </p:sp>
      <p:pic>
        <p:nvPicPr>
          <p:cNvPr id="16" name="Imagen 1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3FE6FAC-E00E-FD4A-ADF5-EB91CF6B30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4" b="68388"/>
          <a:stretch/>
        </p:blipFill>
        <p:spPr>
          <a:xfrm>
            <a:off x="2487127" y="3560985"/>
            <a:ext cx="1458294" cy="1737155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0A5DEC2-D5D5-2C42-975F-A05EF7CBB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45" y="1708499"/>
            <a:ext cx="4579111" cy="4998114"/>
          </a:xfrm>
          <a:prstGeom prst="rect">
            <a:avLst/>
          </a:prstGeom>
        </p:spPr>
      </p:pic>
      <p:pic>
        <p:nvPicPr>
          <p:cNvPr id="18" name="Imagen 1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33B5884-7615-3D4C-B9EB-182BC95A68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4" t="-70340" r="77326" b="70340"/>
          <a:stretch/>
        </p:blipFill>
        <p:spPr>
          <a:xfrm>
            <a:off x="7856557" y="-2385063"/>
            <a:ext cx="1305894" cy="581406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CF1A796-F766-2348-BB31-1F8A711A55A9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86255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61924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Antena </a:t>
            </a:r>
            <a:r>
              <a:rPr lang="es-ES" sz="2500" b="1" dirty="0" err="1">
                <a:latin typeface="Cambria" panose="02040503050406030204" pitchFamily="18" charset="0"/>
              </a:rPr>
              <a:t>Microbit</a:t>
            </a:r>
            <a:endParaRPr lang="es-ES" sz="2500" b="1" dirty="0">
              <a:latin typeface="Cambria" panose="020405030504060302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F02E78E-BC25-FE44-B2E9-FDDB886699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 t="52248"/>
          <a:stretch/>
        </p:blipFill>
        <p:spPr>
          <a:xfrm>
            <a:off x="9753570" y="346912"/>
            <a:ext cx="2520138" cy="1400383"/>
          </a:xfrm>
          <a:prstGeom prst="rect">
            <a:avLst/>
          </a:prstGeom>
        </p:spPr>
      </p:pic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E2820F4E-3B70-1345-9A69-CCC951487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940207"/>
              </p:ext>
            </p:extLst>
          </p:nvPr>
        </p:nvGraphicFramePr>
        <p:xfrm>
          <a:off x="2812522" y="1794365"/>
          <a:ext cx="8986753" cy="49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429">
                  <a:extLst>
                    <a:ext uri="{9D8B030D-6E8A-4147-A177-3AD203B41FA5}">
                      <a16:colId xmlns:a16="http://schemas.microsoft.com/office/drawing/2014/main" val="272380150"/>
                    </a:ext>
                  </a:extLst>
                </a:gridCol>
                <a:gridCol w="2166676">
                  <a:extLst>
                    <a:ext uri="{9D8B030D-6E8A-4147-A177-3AD203B41FA5}">
                      <a16:colId xmlns:a16="http://schemas.microsoft.com/office/drawing/2014/main" val="2262232411"/>
                    </a:ext>
                  </a:extLst>
                </a:gridCol>
                <a:gridCol w="2166676">
                  <a:extLst>
                    <a:ext uri="{9D8B030D-6E8A-4147-A177-3AD203B41FA5}">
                      <a16:colId xmlns:a16="http://schemas.microsoft.com/office/drawing/2014/main" val="2553633250"/>
                    </a:ext>
                  </a:extLst>
                </a:gridCol>
                <a:gridCol w="2166676">
                  <a:extLst>
                    <a:ext uri="{9D8B030D-6E8A-4147-A177-3AD203B41FA5}">
                      <a16:colId xmlns:a16="http://schemas.microsoft.com/office/drawing/2014/main" val="763559418"/>
                    </a:ext>
                  </a:extLst>
                </a:gridCol>
                <a:gridCol w="1163296">
                  <a:extLst>
                    <a:ext uri="{9D8B030D-6E8A-4147-A177-3AD203B41FA5}">
                      <a16:colId xmlns:a16="http://schemas.microsoft.com/office/drawing/2014/main" val="3767215011"/>
                    </a:ext>
                  </a:extLst>
                </a:gridCol>
              </a:tblGrid>
              <a:tr h="38661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Ataques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Tipo de </a:t>
                      </a:r>
                      <a:r>
                        <a:rPr lang="es-ES" dirty="0" err="1"/>
                        <a:t>Asocciación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Consecuencias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Herramientas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7195"/>
                  </a:ext>
                </a:extLst>
              </a:tr>
              <a:tr h="390764"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Sniffing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 </a:t>
                      </a:r>
                      <a:r>
                        <a:rPr lang="es-ES" dirty="0" err="1"/>
                        <a:t>Pairing</a:t>
                      </a:r>
                      <a:endParaRPr lang="es-E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Registro HCI, </a:t>
                      </a:r>
                    </a:p>
                    <a:p>
                      <a:pPr algn="ctr"/>
                      <a:r>
                        <a:rPr lang="es-ES" dirty="0" err="1"/>
                        <a:t>btlejack</a:t>
                      </a:r>
                      <a:r>
                        <a:rPr lang="es-ES" dirty="0"/>
                        <a:t>,</a:t>
                      </a:r>
                    </a:p>
                    <a:p>
                      <a:pPr algn="ctr"/>
                      <a:r>
                        <a:rPr lang="es-ES" dirty="0" err="1"/>
                        <a:t>ubertooth</a:t>
                      </a:r>
                      <a:endParaRPr lang="es-E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860145"/>
                  </a:ext>
                </a:extLst>
              </a:tr>
              <a:tr h="38686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Just</a:t>
                      </a:r>
                      <a:r>
                        <a:rPr lang="es-ES" dirty="0"/>
                        <a:t> to </a:t>
                      </a:r>
                      <a:r>
                        <a:rPr lang="es-ES" dirty="0" err="1"/>
                        <a:t>Work</a:t>
                      </a: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532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Passkey</a:t>
                      </a: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4823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Crackle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 </a:t>
                      </a:r>
                      <a:r>
                        <a:rPr lang="es-ES" dirty="0" err="1"/>
                        <a:t>Pairing</a:t>
                      </a:r>
                      <a:endParaRPr lang="es-E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Crackle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9614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Just</a:t>
                      </a:r>
                      <a:r>
                        <a:rPr lang="es-ES" dirty="0"/>
                        <a:t> to </a:t>
                      </a:r>
                      <a:r>
                        <a:rPr lang="es-ES" dirty="0" err="1"/>
                        <a:t>Work</a:t>
                      </a: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340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Passkey</a:t>
                      </a: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4866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Hijacking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 </a:t>
                      </a:r>
                      <a:r>
                        <a:rPr lang="es-ES" dirty="0" err="1"/>
                        <a:t>Pairing</a:t>
                      </a:r>
                      <a:endParaRPr lang="es-E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Escritura y lectura de atributos GATT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Btlejack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704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Just</a:t>
                      </a:r>
                      <a:r>
                        <a:rPr lang="es-ES" dirty="0"/>
                        <a:t> to </a:t>
                      </a:r>
                      <a:r>
                        <a:rPr lang="es-ES" dirty="0" err="1"/>
                        <a:t>Work</a:t>
                      </a: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5886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Passkey</a:t>
                      </a: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57414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 </a:t>
                      </a:r>
                      <a:r>
                        <a:rPr lang="es-ES" dirty="0" err="1"/>
                        <a:t>Pairing</a:t>
                      </a:r>
                      <a:endParaRPr lang="es-E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Repetición de secuencia de autenticación.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Gattacker</a:t>
                      </a:r>
                      <a:endParaRPr lang="es-E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9871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Just</a:t>
                      </a:r>
                      <a:r>
                        <a:rPr lang="es-ES" dirty="0"/>
                        <a:t> to </a:t>
                      </a:r>
                      <a:r>
                        <a:rPr lang="es-ES" dirty="0" err="1"/>
                        <a:t>Work</a:t>
                      </a: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9127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Passkey</a:t>
                      </a: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143528"/>
                  </a:ext>
                </a:extLst>
              </a:tr>
            </a:tbl>
          </a:graphicData>
        </a:graphic>
      </p:graphicFrame>
      <p:pic>
        <p:nvPicPr>
          <p:cNvPr id="18" name="Imagen 17">
            <a:extLst>
              <a:ext uri="{FF2B5EF4-FFF2-40B4-BE49-F238E27FC236}">
                <a16:creationId xmlns:a16="http://schemas.microsoft.com/office/drawing/2014/main" id="{829624E7-E0E0-CA48-92ED-D7D1796A2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42" y="2612415"/>
            <a:ext cx="361122" cy="34607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5CED98C-C0F5-404B-867E-C003E7A54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42" y="3702274"/>
            <a:ext cx="361122" cy="3460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EE017CD-2338-3C49-906B-A76FC08FC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42" y="4086733"/>
            <a:ext cx="361122" cy="34607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6B5B5E0-DBCB-944F-9363-DFC0E4941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42" y="4440862"/>
            <a:ext cx="361122" cy="3460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F94669B-2FE6-964D-972B-AD373800E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42" y="5888999"/>
            <a:ext cx="361122" cy="3460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B80B791-5F52-AB49-9E20-1536A6137B71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16 - 32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A37CFC-C9BD-6445-B5F9-701036606FCF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3744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BLECTF</a:t>
            </a: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</a:t>
            </a: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endParaRPr lang="es-E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Retos y herramientas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7960B7-0F56-2044-A055-7F832D7A90DD}"/>
              </a:ext>
            </a:extLst>
          </p:cNvPr>
          <p:cNvSpPr txBox="1"/>
          <p:nvPr/>
        </p:nvSpPr>
        <p:spPr>
          <a:xfrm>
            <a:off x="3020758" y="2298645"/>
            <a:ext cx="7511993" cy="23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ESP32: Microprocesador de bajo coste programable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Módulos: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Wi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-Fi, BLE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20 retos de capture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the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flag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No tiene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No tiene autenticación a nivel de aplicación.</a:t>
            </a:r>
          </a:p>
        </p:txBody>
      </p:sp>
      <p:pic>
        <p:nvPicPr>
          <p:cNvPr id="14" name="Imagen 13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117DDE33-6F5D-7B41-8847-E72BE268F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02" y="114122"/>
            <a:ext cx="2694562" cy="269456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51518BC-B637-5C41-9098-A594327F7E00}"/>
              </a:ext>
            </a:extLst>
          </p:cNvPr>
          <p:cNvSpPr txBox="1"/>
          <p:nvPr/>
        </p:nvSpPr>
        <p:spPr>
          <a:xfrm>
            <a:off x="3090332" y="5038740"/>
            <a:ext cx="7511993" cy="18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Herramientas: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Gattool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bleah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bettercap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homepwn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Dificultades: Escritura y lectura de atributos, suscripción a características, manejo de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bash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C0DE23-DCA2-094D-AD98-94089974AD91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17 - 32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599E87F-7C7D-814E-8E06-C617A68526A2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86516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ITAG</a:t>
            </a: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7960B7-0F56-2044-A055-7F832D7A90DD}"/>
              </a:ext>
            </a:extLst>
          </p:cNvPr>
          <p:cNvSpPr txBox="1"/>
          <p:nvPr/>
        </p:nvSpPr>
        <p:spPr>
          <a:xfrm>
            <a:off x="3020758" y="2298645"/>
            <a:ext cx="7511993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Buscador de llaves inteligente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Aplicación Android (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ITracing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) e iOS (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ISearch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)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Bluetooth 4.0 (BLE)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Sin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Sin autenticación a nivel de aplicación</a:t>
            </a:r>
          </a:p>
        </p:txBody>
      </p:sp>
      <p:pic>
        <p:nvPicPr>
          <p:cNvPr id="17" name="Imagen 16" descr="Imagen que contiene verde, pequeño, sostener, cerca&#10;&#10;Descripción generada automáticamente">
            <a:extLst>
              <a:ext uri="{FF2B5EF4-FFF2-40B4-BE49-F238E27FC236}">
                <a16:creationId xmlns:a16="http://schemas.microsoft.com/office/drawing/2014/main" id="{21B16E78-1223-234C-A8A2-C901E666C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1" y="320039"/>
            <a:ext cx="1159587" cy="193082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CF516CB-0D3A-6E4D-B988-61222ED76309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18 - 32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C67DAA6-114A-454E-AB3A-95E7AE022E1D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78472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ITAG</a:t>
            </a: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Ataques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14" name="Imagen 13" descr="Imagen que contiene verde, pequeño, sostener, cerca&#10;&#10;Descripción generada automáticamente">
            <a:extLst>
              <a:ext uri="{FF2B5EF4-FFF2-40B4-BE49-F238E27FC236}">
                <a16:creationId xmlns:a16="http://schemas.microsoft.com/office/drawing/2014/main" id="{58FE2C39-62FB-A447-8846-3DD6FFBB3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01" y="320039"/>
            <a:ext cx="1159587" cy="1930822"/>
          </a:xfrm>
          <a:prstGeom prst="rect">
            <a:avLst/>
          </a:prstGeom>
        </p:spPr>
      </p:pic>
      <p:graphicFrame>
        <p:nvGraphicFramePr>
          <p:cNvPr id="16" name="Tabla 3">
            <a:extLst>
              <a:ext uri="{FF2B5EF4-FFF2-40B4-BE49-F238E27FC236}">
                <a16:creationId xmlns:a16="http://schemas.microsoft.com/office/drawing/2014/main" id="{C26C2E74-E2D5-0E46-A262-320F9A54D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38292"/>
              </p:ext>
            </p:extLst>
          </p:nvPr>
        </p:nvGraphicFramePr>
        <p:xfrm>
          <a:off x="2835970" y="2454893"/>
          <a:ext cx="9022817" cy="3917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584">
                  <a:extLst>
                    <a:ext uri="{9D8B030D-6E8A-4147-A177-3AD203B41FA5}">
                      <a16:colId xmlns:a16="http://schemas.microsoft.com/office/drawing/2014/main" val="272380150"/>
                    </a:ext>
                  </a:extLst>
                </a:gridCol>
                <a:gridCol w="2748324">
                  <a:extLst>
                    <a:ext uri="{9D8B030D-6E8A-4147-A177-3AD203B41FA5}">
                      <a16:colId xmlns:a16="http://schemas.microsoft.com/office/drawing/2014/main" val="2553633250"/>
                    </a:ext>
                  </a:extLst>
                </a:gridCol>
                <a:gridCol w="2748324">
                  <a:extLst>
                    <a:ext uri="{9D8B030D-6E8A-4147-A177-3AD203B41FA5}">
                      <a16:colId xmlns:a16="http://schemas.microsoft.com/office/drawing/2014/main" val="763559418"/>
                    </a:ext>
                  </a:extLst>
                </a:gridCol>
                <a:gridCol w="1475585">
                  <a:extLst>
                    <a:ext uri="{9D8B030D-6E8A-4147-A177-3AD203B41FA5}">
                      <a16:colId xmlns:a16="http://schemas.microsoft.com/office/drawing/2014/main" val="3767215011"/>
                    </a:ext>
                  </a:extLst>
                </a:gridCol>
              </a:tblGrid>
              <a:tr h="38217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Ataques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Consecuencias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Herramientas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7195"/>
                  </a:ext>
                </a:extLst>
              </a:tr>
              <a:tr h="955447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Sniffing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Registro HCI, </a:t>
                      </a:r>
                    </a:p>
                    <a:p>
                      <a:pPr algn="ctr"/>
                      <a:r>
                        <a:rPr lang="es-ES" dirty="0" err="1"/>
                        <a:t>btlejack</a:t>
                      </a:r>
                      <a:r>
                        <a:rPr lang="es-ES" dirty="0"/>
                        <a:t>,</a:t>
                      </a:r>
                    </a:p>
                    <a:p>
                      <a:pPr algn="ctr"/>
                      <a:r>
                        <a:rPr lang="es-ES" dirty="0" err="1"/>
                        <a:t>ubertooth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860145"/>
                  </a:ext>
                </a:extLst>
              </a:tr>
              <a:tr h="66881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Enumeración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Bleah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961418"/>
                  </a:ext>
                </a:extLst>
              </a:tr>
              <a:tr h="95544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Escritura de atributos y notificaciones.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Escritura y lectura de atributos  y notificaciones GATT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Gattool</a:t>
                      </a:r>
                      <a:r>
                        <a:rPr lang="es-ES" dirty="0"/>
                        <a:t>, </a:t>
                      </a:r>
                      <a:r>
                        <a:rPr lang="es-ES" dirty="0" err="1"/>
                        <a:t>Hompwn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70485"/>
                  </a:ext>
                </a:extLst>
              </a:tr>
              <a:tr h="955447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Jamming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Interrupción de la señal BT. Desata la alarma del dispositivo.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Btlejack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987189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E06C5348-6795-6C42-A097-C85CC56A7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37" y="3150015"/>
            <a:ext cx="361122" cy="3460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B1CED-46BD-864B-88D2-D48C52C23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37" y="3959624"/>
            <a:ext cx="361122" cy="3460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B0A3C66-A9BA-D341-8130-840072570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37" y="4769233"/>
            <a:ext cx="361122" cy="34607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96D7F5-1461-6449-8BB7-50BF42E49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37" y="5650218"/>
            <a:ext cx="361122" cy="34607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4F39CD1-7288-874B-8BA7-F7058AAF0F79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19 - 32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776A4C8-9885-1841-A554-E35CEE1EB4E1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5387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54745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904CA50-E042-A842-B2C7-9465744B18D4}"/>
              </a:ext>
            </a:extLst>
          </p:cNvPr>
          <p:cNvSpPr txBox="1"/>
          <p:nvPr/>
        </p:nvSpPr>
        <p:spPr>
          <a:xfrm>
            <a:off x="2835965" y="543339"/>
            <a:ext cx="9183757" cy="495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Índice</a:t>
            </a:r>
          </a:p>
          <a:p>
            <a:endParaRPr lang="es-E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dirty="0">
                <a:latin typeface="Cambria" panose="02040503050406030204" pitchFamily="18" charset="0"/>
              </a:rPr>
              <a:t>Herramientas software y hardware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dirty="0">
                <a:latin typeface="Cambria" panose="02040503050406030204" pitchFamily="18" charset="0"/>
              </a:rPr>
              <a:t>Dispositivos elegidos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dirty="0">
                <a:latin typeface="Cambria" panose="02040503050406030204" pitchFamily="18" charset="0"/>
                <a:sym typeface="Symbol" panose="05050102010706020507" pitchFamily="18" charset="2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dirty="0">
                <a:latin typeface="Cambria" panose="02040503050406030204" pitchFamily="18" charset="0"/>
                <a:sym typeface="Symbol" panose="05050102010706020507" pitchFamily="18" charset="2"/>
              </a:rPr>
              <a:t>Conclusiones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dirty="0">
                <a:latin typeface="Cambria" panose="02040503050406030204" pitchFamily="18" charset="0"/>
                <a:sym typeface="Symbol" panose="05050102010706020507" pitchFamily="18" charset="2"/>
              </a:rPr>
              <a:t>Líneas Futuras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DD52A4-C1C7-0C4C-A960-7D436C471A47}"/>
              </a:ext>
            </a:extLst>
          </p:cNvPr>
          <p:cNvSpPr txBox="1"/>
          <p:nvPr/>
        </p:nvSpPr>
        <p:spPr>
          <a:xfrm>
            <a:off x="11401533" y="6368059"/>
            <a:ext cx="79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2 - 32 </a:t>
            </a:r>
          </a:p>
        </p:txBody>
      </p:sp>
    </p:spTree>
    <p:extLst>
      <p:ext uri="{BB962C8B-B14F-4D97-AF65-F5344CB8AC3E}">
        <p14:creationId xmlns:p14="http://schemas.microsoft.com/office/powerpoint/2010/main" val="1993796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DSD TECH</a:t>
            </a: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7960B7-0F56-2044-A055-7F832D7A90DD}"/>
              </a:ext>
            </a:extLst>
          </p:cNvPr>
          <p:cNvSpPr txBox="1"/>
          <p:nvPr/>
        </p:nvSpPr>
        <p:spPr>
          <a:xfrm>
            <a:off x="3020758" y="2298645"/>
            <a:ext cx="8909265" cy="23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Relé de 4 canales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Bluetooth 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Sin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Sin autenticación a nivel de aplicación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Las instrucciones revelan información confidencial (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disclaimer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).</a:t>
            </a:r>
          </a:p>
        </p:txBody>
      </p:sp>
      <p:pic>
        <p:nvPicPr>
          <p:cNvPr id="16" name="Imagen 15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E152D5E1-901F-F847-98A3-232BE663E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711" y="404292"/>
            <a:ext cx="2069312" cy="185923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B8A9E-1BB9-654A-BD19-126425A8FF3F}"/>
              </a:ext>
            </a:extLst>
          </p:cNvPr>
          <p:cNvSpPr txBox="1"/>
          <p:nvPr/>
        </p:nvSpPr>
        <p:spPr>
          <a:xfrm>
            <a:off x="3514968" y="4678938"/>
            <a:ext cx="8415055" cy="18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Channel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1 (ON): 0xA00101A2	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Channel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1 (OFF): 0xA00100A1 	</a:t>
            </a:r>
          </a:p>
          <a:p>
            <a:pPr>
              <a:lnSpc>
                <a:spcPct val="150000"/>
              </a:lnSpc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Channel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2 (ON): 0xA00201A3	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Channel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2 (OFF): 0xA00200A2</a:t>
            </a:r>
          </a:p>
          <a:p>
            <a:pPr>
              <a:lnSpc>
                <a:spcPct val="150000"/>
              </a:lnSpc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Channel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3 (ON): 0xA00301A4 	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Channel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3 (OFF): 0xA00300A3</a:t>
            </a:r>
          </a:p>
          <a:p>
            <a:pPr>
              <a:lnSpc>
                <a:spcPct val="150000"/>
              </a:lnSpc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Channel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4 (ON):	0xA00401A5 	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Channel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4 (OFF): 0xA00400A4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8DE1A87-FE8B-3540-82B8-DBDB41E87307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20 - 32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004EE60-6914-1543-A932-7D3C416E00A9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6717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DSD TECH</a:t>
            </a: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Ataques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16" name="Imagen 15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E152D5E1-901F-F847-98A3-232BE663E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711" y="404292"/>
            <a:ext cx="2069312" cy="1859230"/>
          </a:xfrm>
          <a:prstGeom prst="rect">
            <a:avLst/>
          </a:prstGeom>
        </p:spPr>
      </p:pic>
      <p:graphicFrame>
        <p:nvGraphicFramePr>
          <p:cNvPr id="14" name="Tabla 3">
            <a:extLst>
              <a:ext uri="{FF2B5EF4-FFF2-40B4-BE49-F238E27FC236}">
                <a16:creationId xmlns:a16="http://schemas.microsoft.com/office/drawing/2014/main" id="{8B94BFB5-5DE7-EA42-8B79-9F59E3E29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06793"/>
              </p:ext>
            </p:extLst>
          </p:nvPr>
        </p:nvGraphicFramePr>
        <p:xfrm>
          <a:off x="2835970" y="2454893"/>
          <a:ext cx="9022817" cy="2006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584">
                  <a:extLst>
                    <a:ext uri="{9D8B030D-6E8A-4147-A177-3AD203B41FA5}">
                      <a16:colId xmlns:a16="http://schemas.microsoft.com/office/drawing/2014/main" val="272380150"/>
                    </a:ext>
                  </a:extLst>
                </a:gridCol>
                <a:gridCol w="2748324">
                  <a:extLst>
                    <a:ext uri="{9D8B030D-6E8A-4147-A177-3AD203B41FA5}">
                      <a16:colId xmlns:a16="http://schemas.microsoft.com/office/drawing/2014/main" val="2553633250"/>
                    </a:ext>
                  </a:extLst>
                </a:gridCol>
                <a:gridCol w="2748324">
                  <a:extLst>
                    <a:ext uri="{9D8B030D-6E8A-4147-A177-3AD203B41FA5}">
                      <a16:colId xmlns:a16="http://schemas.microsoft.com/office/drawing/2014/main" val="763559418"/>
                    </a:ext>
                  </a:extLst>
                </a:gridCol>
                <a:gridCol w="1475585">
                  <a:extLst>
                    <a:ext uri="{9D8B030D-6E8A-4147-A177-3AD203B41FA5}">
                      <a16:colId xmlns:a16="http://schemas.microsoft.com/office/drawing/2014/main" val="3767215011"/>
                    </a:ext>
                  </a:extLst>
                </a:gridCol>
              </a:tblGrid>
              <a:tr h="38217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Ataques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Consecuencias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Herramientas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7195"/>
                  </a:ext>
                </a:extLst>
              </a:tr>
              <a:tr h="66881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Enumeración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Bleah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961418"/>
                  </a:ext>
                </a:extLst>
              </a:tr>
              <a:tr h="95544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Escritura de </a:t>
                      </a:r>
                      <a:r>
                        <a:rPr lang="es-ES" dirty="0" err="1"/>
                        <a:t>atributtos</a:t>
                      </a:r>
                      <a:r>
                        <a:rPr lang="es-ES" dirty="0"/>
                        <a:t> y notificaciones.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Escritura y lectura de atributos  GATT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Gattool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70485"/>
                  </a:ext>
                </a:extLst>
              </a:tr>
            </a:tbl>
          </a:graphicData>
        </a:graphic>
      </p:graphicFrame>
      <p:pic>
        <p:nvPicPr>
          <p:cNvPr id="18" name="Imagen 17">
            <a:extLst>
              <a:ext uri="{FF2B5EF4-FFF2-40B4-BE49-F238E27FC236}">
                <a16:creationId xmlns:a16="http://schemas.microsoft.com/office/drawing/2014/main" id="{99C48B09-52C2-1542-BA6F-8A62A94CC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490" y="2983967"/>
            <a:ext cx="361122" cy="3460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7E301B4-B24F-6749-B3E1-7869E8614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41" y="3762972"/>
            <a:ext cx="361122" cy="3460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F59F91A-A26C-5641-BE95-99B7513E3B02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21 - 32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14F83DC-DA7E-8846-BAA8-5825C687E1EF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98660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Candado </a:t>
            </a:r>
            <a:r>
              <a:rPr lang="es-ES" sz="2500" b="1" dirty="0" err="1">
                <a:latin typeface="Cambria" panose="02040503050406030204" pitchFamily="18" charset="0"/>
              </a:rPr>
              <a:t>Tangxi</a:t>
            </a:r>
            <a:endParaRPr lang="es-ES" sz="25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7960B7-0F56-2044-A055-7F832D7A90DD}"/>
              </a:ext>
            </a:extLst>
          </p:cNvPr>
          <p:cNvSpPr txBox="1"/>
          <p:nvPr/>
        </p:nvSpPr>
        <p:spPr>
          <a:xfrm>
            <a:off x="3020758" y="2298645"/>
            <a:ext cx="8909265" cy="280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Smartlock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Bluetooth LE 4.0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Sin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Autenticación a nivel de aplicación.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Aplicación Android: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Bozzys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Padlock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El código no está ofuscado</a:t>
            </a:r>
          </a:p>
        </p:txBody>
      </p:sp>
      <p:pic>
        <p:nvPicPr>
          <p:cNvPr id="14" name="Imagen 13" descr="Imagen que contiene estructuras metálicas, sostener&#10;&#10;Descripción generada automáticamente">
            <a:extLst>
              <a:ext uri="{FF2B5EF4-FFF2-40B4-BE49-F238E27FC236}">
                <a16:creationId xmlns:a16="http://schemas.microsoft.com/office/drawing/2014/main" id="{5CFADB29-FBEE-174F-A1E8-A496E4D6E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736" y="361712"/>
            <a:ext cx="1893821" cy="189382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D6C6FFA-EDF6-C247-930C-49A1BF25A6BD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22 - 32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DE5D21-662C-CE45-8B25-932AF6E7078A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341181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Candado </a:t>
            </a:r>
            <a:r>
              <a:rPr lang="es-ES" sz="2500" b="1" dirty="0" err="1">
                <a:latin typeface="Cambria" panose="02040503050406030204" pitchFamily="18" charset="0"/>
              </a:rPr>
              <a:t>Tangxi</a:t>
            </a:r>
            <a:endParaRPr lang="es-ES" sz="25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Ataques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20" name="Imagen 19" descr="Imagen que contiene estructuras metálicas, sostener&#10;&#10;Descripción generada automáticamente">
            <a:extLst>
              <a:ext uri="{FF2B5EF4-FFF2-40B4-BE49-F238E27FC236}">
                <a16:creationId xmlns:a16="http://schemas.microsoft.com/office/drawing/2014/main" id="{24D08AF3-201F-2F45-9D97-5654B545D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736" y="361712"/>
            <a:ext cx="1893821" cy="1893821"/>
          </a:xfrm>
          <a:prstGeom prst="rect">
            <a:avLst/>
          </a:prstGeom>
        </p:spPr>
      </p:pic>
      <p:graphicFrame>
        <p:nvGraphicFramePr>
          <p:cNvPr id="21" name="Tabla 3">
            <a:extLst>
              <a:ext uri="{FF2B5EF4-FFF2-40B4-BE49-F238E27FC236}">
                <a16:creationId xmlns:a16="http://schemas.microsoft.com/office/drawing/2014/main" id="{7273938D-AA1F-F24D-82BC-93863E245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991765"/>
              </p:ext>
            </p:extLst>
          </p:nvPr>
        </p:nvGraphicFramePr>
        <p:xfrm>
          <a:off x="2835968" y="2524118"/>
          <a:ext cx="8879782" cy="4190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113">
                  <a:extLst>
                    <a:ext uri="{9D8B030D-6E8A-4147-A177-3AD203B41FA5}">
                      <a16:colId xmlns:a16="http://schemas.microsoft.com/office/drawing/2014/main" val="272380150"/>
                    </a:ext>
                  </a:extLst>
                </a:gridCol>
                <a:gridCol w="2821025">
                  <a:extLst>
                    <a:ext uri="{9D8B030D-6E8A-4147-A177-3AD203B41FA5}">
                      <a16:colId xmlns:a16="http://schemas.microsoft.com/office/drawing/2014/main" val="2553633250"/>
                    </a:ext>
                  </a:extLst>
                </a:gridCol>
                <a:gridCol w="2821025">
                  <a:extLst>
                    <a:ext uri="{9D8B030D-6E8A-4147-A177-3AD203B41FA5}">
                      <a16:colId xmlns:a16="http://schemas.microsoft.com/office/drawing/2014/main" val="763559418"/>
                    </a:ext>
                  </a:extLst>
                </a:gridCol>
                <a:gridCol w="1514619">
                  <a:extLst>
                    <a:ext uri="{9D8B030D-6E8A-4147-A177-3AD203B41FA5}">
                      <a16:colId xmlns:a16="http://schemas.microsoft.com/office/drawing/2014/main" val="3767215011"/>
                    </a:ext>
                  </a:extLst>
                </a:gridCol>
              </a:tblGrid>
              <a:tr h="43964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Ataques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Consecuencias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Herramientas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7195"/>
                  </a:ext>
                </a:extLst>
              </a:tr>
              <a:tr h="884293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Sniffing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Registro HCI, </a:t>
                      </a:r>
                    </a:p>
                    <a:p>
                      <a:pPr algn="ctr"/>
                      <a:r>
                        <a:rPr lang="es-ES" dirty="0" err="1"/>
                        <a:t>btlejack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860145"/>
                  </a:ext>
                </a:extLst>
              </a:tr>
              <a:tr h="63821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Enumeración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Bleah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944688"/>
                  </a:ext>
                </a:extLst>
              </a:tr>
              <a:tr h="10398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Hijacking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Escritura y lectura de atributos GATT. Apertura del candado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Btlejack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70485"/>
                  </a:ext>
                </a:extLst>
              </a:tr>
              <a:tr h="103983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Control total del dispositivo, Repetición de secuencia de autenticación. Apertura del candad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Gattacker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987189"/>
                  </a:ext>
                </a:extLst>
              </a:tr>
            </a:tbl>
          </a:graphicData>
        </a:graphic>
      </p:graphicFrame>
      <p:pic>
        <p:nvPicPr>
          <p:cNvPr id="22" name="Imagen 21">
            <a:extLst>
              <a:ext uri="{FF2B5EF4-FFF2-40B4-BE49-F238E27FC236}">
                <a16:creationId xmlns:a16="http://schemas.microsoft.com/office/drawing/2014/main" id="{E94AE907-E1AA-A34A-BBD4-27F55F1CB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64" y="3143692"/>
            <a:ext cx="361122" cy="34607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39CB3D5-CF36-3D4A-8C0A-58B6E5DC1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37" y="4859296"/>
            <a:ext cx="361122" cy="34607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3C7B619-2E29-0449-81CD-D87FB4A42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37" y="5852138"/>
            <a:ext cx="361122" cy="34607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39F11B3-4ED3-EB46-8FF5-13AD7C65B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37" y="3985846"/>
            <a:ext cx="361122" cy="3460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CEE3034-22E9-8549-B503-CE8FAFB0F24A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23 - 32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81D745-8213-D647-B20E-13EA9064825B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08893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Mi band 3</a:t>
            </a: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7960B7-0F56-2044-A055-7F832D7A90DD}"/>
              </a:ext>
            </a:extLst>
          </p:cNvPr>
          <p:cNvSpPr txBox="1"/>
          <p:nvPr/>
        </p:nvSpPr>
        <p:spPr>
          <a:xfrm>
            <a:off x="3020758" y="2298645"/>
            <a:ext cx="8909265" cy="372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Pulsera de actividad inteligente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Combina Bluetooth Clásico y 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Sin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Autenticación a nivel de aplicación.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Seguridad contra ataques MITM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Cambia la MAC en cada emparejamiento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Aplicación Android (Mi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Fit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) e IOS (Mi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Fit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</p:txBody>
      </p:sp>
      <p:pic>
        <p:nvPicPr>
          <p:cNvPr id="17" name="Imagen 16" descr="Imagen que contiene interior, tabla, fila, diferente&#10;&#10;Descripción generada automáticamente">
            <a:extLst>
              <a:ext uri="{FF2B5EF4-FFF2-40B4-BE49-F238E27FC236}">
                <a16:creationId xmlns:a16="http://schemas.microsoft.com/office/drawing/2014/main" id="{3F6C7EBF-72B0-8549-A558-C4C844B05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12" y="386451"/>
            <a:ext cx="1916352" cy="191635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954E943-36DE-2C45-B2C6-5E099677A0EF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24 - 32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04751DE-87E1-2B48-AF60-F21E08A5B620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86507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Mi band 3</a:t>
            </a: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Ataques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14" name="Imagen 13" descr="Imagen que contiene interior, tabla, fila, diferente&#10;&#10;Descripción generada automáticamente">
            <a:extLst>
              <a:ext uri="{FF2B5EF4-FFF2-40B4-BE49-F238E27FC236}">
                <a16:creationId xmlns:a16="http://schemas.microsoft.com/office/drawing/2014/main" id="{E711C748-734A-B143-A3DA-A7D6F855C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12" y="386451"/>
            <a:ext cx="1916352" cy="1916352"/>
          </a:xfrm>
          <a:prstGeom prst="rect">
            <a:avLst/>
          </a:prstGeom>
        </p:spPr>
      </p:pic>
      <p:graphicFrame>
        <p:nvGraphicFramePr>
          <p:cNvPr id="17" name="Tabla 3">
            <a:extLst>
              <a:ext uri="{FF2B5EF4-FFF2-40B4-BE49-F238E27FC236}">
                <a16:creationId xmlns:a16="http://schemas.microsoft.com/office/drawing/2014/main" id="{DBC68644-D459-CF4D-91F1-ED0B05D1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054570"/>
              </p:ext>
            </p:extLst>
          </p:nvPr>
        </p:nvGraphicFramePr>
        <p:xfrm>
          <a:off x="2835970" y="2341658"/>
          <a:ext cx="8879782" cy="4289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113">
                  <a:extLst>
                    <a:ext uri="{9D8B030D-6E8A-4147-A177-3AD203B41FA5}">
                      <a16:colId xmlns:a16="http://schemas.microsoft.com/office/drawing/2014/main" val="272380150"/>
                    </a:ext>
                  </a:extLst>
                </a:gridCol>
                <a:gridCol w="2821025">
                  <a:extLst>
                    <a:ext uri="{9D8B030D-6E8A-4147-A177-3AD203B41FA5}">
                      <a16:colId xmlns:a16="http://schemas.microsoft.com/office/drawing/2014/main" val="2553633250"/>
                    </a:ext>
                  </a:extLst>
                </a:gridCol>
                <a:gridCol w="2821025">
                  <a:extLst>
                    <a:ext uri="{9D8B030D-6E8A-4147-A177-3AD203B41FA5}">
                      <a16:colId xmlns:a16="http://schemas.microsoft.com/office/drawing/2014/main" val="763559418"/>
                    </a:ext>
                  </a:extLst>
                </a:gridCol>
                <a:gridCol w="1514619">
                  <a:extLst>
                    <a:ext uri="{9D8B030D-6E8A-4147-A177-3AD203B41FA5}">
                      <a16:colId xmlns:a16="http://schemas.microsoft.com/office/drawing/2014/main" val="3767215011"/>
                    </a:ext>
                  </a:extLst>
                </a:gridCol>
              </a:tblGrid>
              <a:tr h="342922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Ataques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Consecuencias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Herramientas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7195"/>
                  </a:ext>
                </a:extLst>
              </a:tr>
              <a:tr h="380149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Sniffing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Registro HCI, </a:t>
                      </a:r>
                      <a:r>
                        <a:rPr lang="es-ES" dirty="0" err="1"/>
                        <a:t>btlejack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860145"/>
                  </a:ext>
                </a:extLst>
              </a:tr>
              <a:tr h="37904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Enumeración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Bleah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944688"/>
                  </a:ext>
                </a:extLst>
              </a:tr>
              <a:tr h="342922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Prueba de concepto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NRF </a:t>
                      </a:r>
                      <a:r>
                        <a:rPr lang="es-ES" dirty="0" err="1"/>
                        <a:t>Connect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30982"/>
                  </a:ext>
                </a:extLst>
              </a:tr>
              <a:tr h="1371687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Hijacking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Escritura y lectura de atributos GATT. Desencadena  notificaciones de llamadas, alertas y mensajes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Btlejack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70485"/>
                  </a:ext>
                </a:extLst>
              </a:tr>
              <a:tr h="69560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Repetición de secuencia de autenticación.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Gattacker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987189"/>
                  </a:ext>
                </a:extLst>
              </a:tr>
              <a:tr h="61756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Script de </a:t>
                      </a:r>
                      <a:r>
                        <a:rPr lang="es-ES" dirty="0" err="1"/>
                        <a:t>Yogesh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Ojha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Control total de la notificaciones de la pulsera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Script de </a:t>
                      </a:r>
                      <a:r>
                        <a:rPr lang="es-ES" dirty="0" err="1"/>
                        <a:t>Yogesh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Ojha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112598"/>
                  </a:ext>
                </a:extLst>
              </a:tr>
            </a:tbl>
          </a:graphicData>
        </a:graphic>
      </p:graphicFrame>
      <p:pic>
        <p:nvPicPr>
          <p:cNvPr id="18" name="Imagen 17">
            <a:extLst>
              <a:ext uri="{FF2B5EF4-FFF2-40B4-BE49-F238E27FC236}">
                <a16:creationId xmlns:a16="http://schemas.microsoft.com/office/drawing/2014/main" id="{420ABEF3-C3A5-1443-9163-4CD0B2DF7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310" y="2717878"/>
            <a:ext cx="361122" cy="3460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D82A4C4-4D21-EC42-B19B-D5D9D6490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310" y="3073842"/>
            <a:ext cx="361122" cy="34607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EC3ADFB-14BE-CD4E-8F75-4D6606D89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94" y="3450913"/>
            <a:ext cx="361122" cy="3460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972AFD0-4D74-DA42-8A28-34BE8D5A0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94" y="4416364"/>
            <a:ext cx="361122" cy="3460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330099C-BC0D-A44A-8976-764D708C5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94" y="6142756"/>
            <a:ext cx="361122" cy="34607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675ABA-71E3-1A42-81A8-6935C7B29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94" y="5475081"/>
            <a:ext cx="361122" cy="35027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07FD16E-FE8D-DC4E-95EB-72D06FD6128B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25 - 32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B8D5AC6-0029-BF4B-8D72-85FE4F12B9A8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112477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Mini Dron </a:t>
            </a:r>
            <a:r>
              <a:rPr lang="es-ES" sz="2500" b="1" dirty="0" err="1">
                <a:latin typeface="Cambria" panose="02040503050406030204" pitchFamily="18" charset="0"/>
              </a:rPr>
              <a:t>Parrot</a:t>
            </a:r>
            <a:r>
              <a:rPr lang="es-ES" sz="2500" b="1" dirty="0">
                <a:latin typeface="Cambria" panose="02040503050406030204" pitchFamily="18" charset="0"/>
              </a:rPr>
              <a:t> Mambo </a:t>
            </a:r>
            <a:r>
              <a:rPr lang="es-ES" sz="2500" b="1" dirty="0" err="1">
                <a:latin typeface="Cambria" panose="02040503050406030204" pitchFamily="18" charset="0"/>
              </a:rPr>
              <a:t>Fly</a:t>
            </a:r>
            <a:endParaRPr lang="es-ES" sz="25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7960B7-0F56-2044-A055-7F832D7A90DD}"/>
              </a:ext>
            </a:extLst>
          </p:cNvPr>
          <p:cNvSpPr txBox="1"/>
          <p:nvPr/>
        </p:nvSpPr>
        <p:spPr>
          <a:xfrm>
            <a:off x="3020758" y="2298645"/>
            <a:ext cx="8909265" cy="372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Dron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Parrot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(firmware versión v3.0.26)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Bluetooth 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Sin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Autenticación a nivel de aplicación.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Seguridad contra ataques MITM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Aplicación Android (Free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Fligth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Mini) e IOS (Free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Fligth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Mini).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  <a:hlinkClick r:id="rId4"/>
              </a:rPr>
              <a:t>Def Con 26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Damien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Cauquil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demostró que era vulnerable a ataques de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hijacking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el dron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Parrot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Rolling (firmware versión &lt; v1.99.2)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2390CE-652C-BA4A-A846-9E4269128FD2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26 - 32 </a:t>
            </a:r>
          </a:p>
        </p:txBody>
      </p:sp>
      <p:pic>
        <p:nvPicPr>
          <p:cNvPr id="18" name="Imagen 17" descr="Imagen en blanco y negro de baloncesto&#10;&#10;Descripción generada automáticamente con confianza media">
            <a:extLst>
              <a:ext uri="{FF2B5EF4-FFF2-40B4-BE49-F238E27FC236}">
                <a16:creationId xmlns:a16="http://schemas.microsoft.com/office/drawing/2014/main" id="{113BF9F4-4816-2640-AC5E-B8A6C457A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00" y="-421816"/>
            <a:ext cx="3111823" cy="311182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608AF05-3F60-8548-AC5D-C0489DB25351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134156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Mini Dron </a:t>
            </a:r>
            <a:r>
              <a:rPr lang="es-ES" sz="2500" b="1" dirty="0" err="1">
                <a:latin typeface="Cambria" panose="02040503050406030204" pitchFamily="18" charset="0"/>
              </a:rPr>
              <a:t>Parrot</a:t>
            </a:r>
            <a:r>
              <a:rPr lang="es-ES" sz="2500" b="1" dirty="0">
                <a:latin typeface="Cambria" panose="02040503050406030204" pitchFamily="18" charset="0"/>
              </a:rPr>
              <a:t> Mambo </a:t>
            </a:r>
            <a:r>
              <a:rPr lang="es-ES" sz="2500" b="1" dirty="0" err="1">
                <a:latin typeface="Cambria" panose="02040503050406030204" pitchFamily="18" charset="0"/>
              </a:rPr>
              <a:t>Fly</a:t>
            </a:r>
            <a:endParaRPr lang="es-ES" sz="25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Ataques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341657"/>
            <a:ext cx="7511993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graphicFrame>
        <p:nvGraphicFramePr>
          <p:cNvPr id="17" name="Tabla 3">
            <a:extLst>
              <a:ext uri="{FF2B5EF4-FFF2-40B4-BE49-F238E27FC236}">
                <a16:creationId xmlns:a16="http://schemas.microsoft.com/office/drawing/2014/main" id="{DBC68644-D459-CF4D-91F1-ED0B05D1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51782"/>
              </p:ext>
            </p:extLst>
          </p:nvPr>
        </p:nvGraphicFramePr>
        <p:xfrm>
          <a:off x="2835970" y="2341657"/>
          <a:ext cx="8879782" cy="4351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113">
                  <a:extLst>
                    <a:ext uri="{9D8B030D-6E8A-4147-A177-3AD203B41FA5}">
                      <a16:colId xmlns:a16="http://schemas.microsoft.com/office/drawing/2014/main" val="272380150"/>
                    </a:ext>
                  </a:extLst>
                </a:gridCol>
                <a:gridCol w="2821025">
                  <a:extLst>
                    <a:ext uri="{9D8B030D-6E8A-4147-A177-3AD203B41FA5}">
                      <a16:colId xmlns:a16="http://schemas.microsoft.com/office/drawing/2014/main" val="2553633250"/>
                    </a:ext>
                  </a:extLst>
                </a:gridCol>
                <a:gridCol w="2821025">
                  <a:extLst>
                    <a:ext uri="{9D8B030D-6E8A-4147-A177-3AD203B41FA5}">
                      <a16:colId xmlns:a16="http://schemas.microsoft.com/office/drawing/2014/main" val="763559418"/>
                    </a:ext>
                  </a:extLst>
                </a:gridCol>
                <a:gridCol w="1514619">
                  <a:extLst>
                    <a:ext uri="{9D8B030D-6E8A-4147-A177-3AD203B41FA5}">
                      <a16:colId xmlns:a16="http://schemas.microsoft.com/office/drawing/2014/main" val="3767215011"/>
                    </a:ext>
                  </a:extLst>
                </a:gridCol>
              </a:tblGrid>
              <a:tr h="45911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Ataques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Consecuencias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Herramientas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7195"/>
                  </a:ext>
                </a:extLst>
              </a:tr>
              <a:tr h="477173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Sniffing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Registro HCI, </a:t>
                      </a:r>
                      <a:r>
                        <a:rPr lang="es-ES" dirty="0" err="1"/>
                        <a:t>btlejack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4860145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Enumeración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Divulgación de información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Bleah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944688"/>
                  </a:ext>
                </a:extLst>
              </a:tr>
              <a:tr h="45911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Prueba de concepto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NRF </a:t>
                      </a:r>
                      <a:r>
                        <a:rPr lang="es-ES" dirty="0" err="1"/>
                        <a:t>Connect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30982"/>
                  </a:ext>
                </a:extLst>
              </a:tr>
              <a:tr h="803444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Hijacking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Escritura y lectura de atributos GATT.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Btlejack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70485"/>
                  </a:ext>
                </a:extLst>
              </a:tr>
              <a:tr h="803444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Jamming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Robo de conexión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Btlejack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030329"/>
                  </a:ext>
                </a:extLst>
              </a:tr>
              <a:tr h="87313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MITM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Reinyección de 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Gattacker</a:t>
                      </a:r>
                      <a:r>
                        <a:rPr lang="es-ES" dirty="0"/>
                        <a:t>, </a:t>
                      </a:r>
                      <a:r>
                        <a:rPr lang="es-ES" dirty="0" err="1"/>
                        <a:t>BurpSuite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987189"/>
                  </a:ext>
                </a:extLst>
              </a:tr>
            </a:tbl>
          </a:graphicData>
        </a:graphic>
      </p:graphicFrame>
      <p:pic>
        <p:nvPicPr>
          <p:cNvPr id="18" name="Imagen 17">
            <a:extLst>
              <a:ext uri="{FF2B5EF4-FFF2-40B4-BE49-F238E27FC236}">
                <a16:creationId xmlns:a16="http://schemas.microsoft.com/office/drawing/2014/main" id="{420ABEF3-C3A5-1443-9163-4CD0B2DF7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361" y="2873495"/>
            <a:ext cx="361122" cy="3460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D82A4C4-4D21-EC42-B19B-D5D9D6490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361" y="3340979"/>
            <a:ext cx="361122" cy="34607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EC3ADFB-14BE-CD4E-8F75-4D6606D89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361" y="3806522"/>
            <a:ext cx="361122" cy="3460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972AFD0-4D74-DA42-8A28-34BE8D5A0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635" y="6100305"/>
            <a:ext cx="361122" cy="34607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675ABA-71E3-1A42-81A8-6935C7B29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36" y="4437329"/>
            <a:ext cx="361122" cy="35027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16F0309-B3DF-BF43-A9AF-B38137872CFC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27 - 32 </a:t>
            </a:r>
          </a:p>
        </p:txBody>
      </p:sp>
      <p:pic>
        <p:nvPicPr>
          <p:cNvPr id="21" name="Imagen 20" descr="Imagen en blanco y negro de baloncesto&#10;&#10;Descripción generada automáticamente con confianza media">
            <a:extLst>
              <a:ext uri="{FF2B5EF4-FFF2-40B4-BE49-F238E27FC236}">
                <a16:creationId xmlns:a16="http://schemas.microsoft.com/office/drawing/2014/main" id="{5C7BDA7D-DCAB-514D-817E-380EED246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00" y="-421816"/>
            <a:ext cx="3111823" cy="311182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D557D93-C482-9B4B-9A79-4FB70AF95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36" y="5275191"/>
            <a:ext cx="361122" cy="34607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D000F2F-1966-EF45-BF44-0C89AEF76D22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797260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91415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Mini Dron </a:t>
            </a:r>
            <a:r>
              <a:rPr lang="es-ES" sz="2500" b="1" dirty="0" err="1">
                <a:latin typeface="Cambria" panose="02040503050406030204" pitchFamily="18" charset="0"/>
              </a:rPr>
              <a:t>Parrot</a:t>
            </a:r>
            <a:r>
              <a:rPr lang="es-ES" sz="2500" b="1" dirty="0">
                <a:latin typeface="Cambria" panose="02040503050406030204" pitchFamily="18" charset="0"/>
              </a:rPr>
              <a:t> Mambo </a:t>
            </a:r>
            <a:r>
              <a:rPr lang="es-ES" sz="2500" b="1" dirty="0" err="1">
                <a:latin typeface="Cambria" panose="02040503050406030204" pitchFamily="18" charset="0"/>
              </a:rPr>
              <a:t>Fly</a:t>
            </a:r>
            <a:endParaRPr lang="es-ES" sz="25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Demostración MITM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16F0309-B3DF-BF43-A9AF-B38137872CFC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28 - 32 </a:t>
            </a:r>
          </a:p>
        </p:txBody>
      </p:sp>
      <p:pic>
        <p:nvPicPr>
          <p:cNvPr id="21" name="Imagen 20" descr="Imagen en blanco y negro de baloncesto&#10;&#10;Descripción generada automáticamente con confianza media">
            <a:extLst>
              <a:ext uri="{FF2B5EF4-FFF2-40B4-BE49-F238E27FC236}">
                <a16:creationId xmlns:a16="http://schemas.microsoft.com/office/drawing/2014/main" id="{5C7BDA7D-DCAB-514D-817E-380EED246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00" y="-421816"/>
            <a:ext cx="3111823" cy="31118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00FABF7-F66F-4144-8CB6-3FA7BA6BE76F}"/>
              </a:ext>
            </a:extLst>
          </p:cNvPr>
          <p:cNvSpPr txBox="1"/>
          <p:nvPr/>
        </p:nvSpPr>
        <p:spPr>
          <a:xfrm>
            <a:off x="5654488" y="275664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p:pic>
        <p:nvPicPr>
          <p:cNvPr id="7" name="MITM_3_VKlmKu.mp4" descr="MITM_3_VKlmKu.mp4">
            <a:hlinkClick r:id="" action="ppaction://media"/>
            <a:extLst>
              <a:ext uri="{FF2B5EF4-FFF2-40B4-BE49-F238E27FC236}">
                <a16:creationId xmlns:a16="http://schemas.microsoft.com/office/drawing/2014/main" id="{401679AD-A7E3-0F47-BC8F-44AA6EB32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20511" y="1871198"/>
            <a:ext cx="2630830" cy="478332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69F9B64-639C-9E4F-B9DC-F3816D7FB679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32996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5. Ataques y mitigaciones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Mitigaciones Generales</a:t>
            </a: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Bluetooth LE</a:t>
            </a:r>
            <a:endParaRPr lang="es-ES" sz="2000" b="1" dirty="0">
              <a:latin typeface="Cambria" panose="02040503050406030204" pitchFamily="18" charset="0"/>
            </a:endParaRPr>
          </a:p>
          <a:p>
            <a:endParaRPr lang="es-ES" sz="2000" b="1" dirty="0">
              <a:latin typeface="Cambria" panose="020405030504060302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6C4DA5-1306-5142-A5F6-C79FD0F8E1D7}"/>
              </a:ext>
            </a:extLst>
          </p:cNvPr>
          <p:cNvSpPr txBox="1"/>
          <p:nvPr/>
        </p:nvSpPr>
        <p:spPr>
          <a:xfrm>
            <a:off x="3090332" y="2297072"/>
            <a:ext cx="7511993" cy="41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</a:rPr>
              <a:t>Pairing</a:t>
            </a:r>
            <a:r>
              <a:rPr lang="es-ES" sz="2000" dirty="0">
                <a:latin typeface="Cambria" panose="02040503050406030204" pitchFamily="18" charset="0"/>
              </a:rPr>
              <a:t> 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 LE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Secure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Conexión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Hijacking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Jamming</a:t>
            </a:r>
            <a:endParaRPr lang="es-ES" sz="2000" dirty="0">
              <a:latin typeface="Cambria" panose="02040503050406030204" pitchFamily="18" charset="0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MITM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Sniffing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pasivo</a:t>
            </a: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Autenticación a nivel de aplicación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Accesos no autorizados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Seguridad contra ataques MITM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Impedir el descubrimiento de características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CA2451A-3775-1541-8992-4AAB6ADFEC88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29 - 32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70704D-720E-3C4F-BB60-A102527FC4F6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93281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FF7D777-9587-3940-B872-3C346E32EFD1}"/>
              </a:ext>
            </a:extLst>
          </p:cNvPr>
          <p:cNvSpPr txBox="1"/>
          <p:nvPr/>
        </p:nvSpPr>
        <p:spPr>
          <a:xfrm>
            <a:off x="2835965" y="543339"/>
            <a:ext cx="9183757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Objetivos</a:t>
            </a:r>
          </a:p>
          <a:p>
            <a:endParaRPr lang="es-ES" b="1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2100" dirty="0">
                <a:latin typeface="Cambria" panose="02040503050406030204" pitchFamily="18" charset="0"/>
              </a:rPr>
              <a:t>Comprender el funcionamiento de los protocolos de Bluetooth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2100" dirty="0">
                <a:latin typeface="Cambria" panose="02040503050406030204" pitchFamily="18" charset="0"/>
              </a:rPr>
              <a:t>Identificar las vulnerabilidades de los sistemas BT.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2100" dirty="0">
                <a:latin typeface="Cambria" panose="02040503050406030204" pitchFamily="18" charset="0"/>
              </a:rPr>
              <a:t>Análisis de las principales técnicas de hacking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2100" dirty="0">
                <a:latin typeface="Cambria" panose="02040503050406030204" pitchFamily="18" charset="0"/>
              </a:rPr>
              <a:t>Evaluación de las herramientas de auditoria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2100" dirty="0">
                <a:latin typeface="Cambria" panose="02040503050406030204" pitchFamily="18" charset="0"/>
              </a:rPr>
              <a:t>Explotación de las vulnerabilidades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2100" dirty="0">
                <a:latin typeface="Cambria" panose="02040503050406030204" pitchFamily="18" charset="0"/>
              </a:rPr>
              <a:t>Búsqueda y análisis de medidas defensivas </a:t>
            </a:r>
            <a:endParaRPr lang="es-ES" sz="2100" dirty="0"/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1AA67F-7C70-6644-997F-4E6CEFF42A64}"/>
              </a:ext>
            </a:extLst>
          </p:cNvPr>
          <p:cNvSpPr txBox="1"/>
          <p:nvPr/>
        </p:nvSpPr>
        <p:spPr>
          <a:xfrm>
            <a:off x="11401533" y="6368059"/>
            <a:ext cx="79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3 - 32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BC2ED8-167B-1840-855C-796EE7812B4B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60659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5A4F444-25D0-4944-AB40-66E793C880D2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6. Demostraciones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Videos</a:t>
            </a:r>
          </a:p>
          <a:p>
            <a:endParaRPr lang="es-ES" sz="2000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</a:t>
            </a:r>
            <a:endParaRPr lang="es-ES" sz="2000" b="1" dirty="0">
              <a:latin typeface="Cambria" panose="020405030504060302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E95250-9A4F-9B42-BD87-6A1E2713D6A2}"/>
              </a:ext>
            </a:extLst>
          </p:cNvPr>
          <p:cNvSpPr txBox="1"/>
          <p:nvPr/>
        </p:nvSpPr>
        <p:spPr>
          <a:xfrm>
            <a:off x="3020758" y="2298645"/>
            <a:ext cx="8909265" cy="442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4"/>
              </a:rPr>
              <a:t>Ataques Replay a la placa Microbit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5"/>
              </a:rPr>
              <a:t>Hijacking a candado Tangxi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6"/>
              </a:rPr>
              <a:t>Ataque Replay a candado Tangxi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7"/>
              </a:rPr>
              <a:t>Poc con NRF Connect, Mi Band 3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8"/>
              </a:rPr>
              <a:t>Ataque Hijacking a Mi Band 3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9"/>
              </a:rPr>
              <a:t>PoC con NRF Connect, Mini Drone Parrot Mambo Fly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10"/>
              </a:rPr>
              <a:t>Fallo de hijacking a Mini Drone Parrot Mambo Fly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11"/>
              </a:rPr>
              <a:t>Robo de conexión con un Jamming a Mini Drone Parrot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12"/>
              </a:rPr>
              <a:t>Ataque MITM a Mini Drone Parrot Mambo Fly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13"/>
              </a:rPr>
              <a:t>Ataque MITM a Mini Drone Parrot Mambo Fly (Pantalla del PC)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92A632-952C-5A41-824B-B013892183E9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30 - 32 </a:t>
            </a:r>
          </a:p>
        </p:txBody>
      </p:sp>
    </p:spTree>
    <p:extLst>
      <p:ext uri="{BB962C8B-B14F-4D97-AF65-F5344CB8AC3E}">
        <p14:creationId xmlns:p14="http://schemas.microsoft.com/office/powerpoint/2010/main" val="709900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487127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55033-7325-B44D-97BD-E04AF580BE74}"/>
              </a:ext>
            </a:extLst>
          </p:cNvPr>
          <p:cNvSpPr txBox="1"/>
          <p:nvPr/>
        </p:nvSpPr>
        <p:spPr>
          <a:xfrm>
            <a:off x="2835970" y="369169"/>
            <a:ext cx="8020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7. Conclusiones y  Líneas Futuras</a:t>
            </a:r>
            <a:endParaRPr lang="es-ES" b="1" dirty="0">
              <a:latin typeface="Cambria" panose="02040503050406030204" pitchFamily="18" charset="0"/>
            </a:endParaRPr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908F00-A271-9446-A0EE-558C41E781B6}"/>
              </a:ext>
            </a:extLst>
          </p:cNvPr>
          <p:cNvSpPr txBox="1"/>
          <p:nvPr/>
        </p:nvSpPr>
        <p:spPr>
          <a:xfrm>
            <a:off x="2958693" y="1405113"/>
            <a:ext cx="8938300" cy="511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latin typeface="Cambria" panose="02040503050406030204" pitchFamily="18" charset="0"/>
              </a:rPr>
              <a:t>Conclusiones</a:t>
            </a:r>
            <a:endParaRPr lang="es-ES" b="1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</a:rPr>
              <a:t>Punto de fallo para la mayoría de los dispositivos </a:t>
            </a:r>
            <a:r>
              <a:rPr lang="es-ES" sz="1900" dirty="0" err="1">
                <a:latin typeface="Cambria" panose="02040503050406030204" pitchFamily="18" charset="0"/>
              </a:rPr>
              <a:t>IoT</a:t>
            </a:r>
            <a:endParaRPr lang="es-ES" sz="19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</a:rPr>
              <a:t>Las soluciones de seguridad no son costosas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</a:rPr>
              <a:t>Se prima comodidad frente a la seguridad </a:t>
            </a:r>
          </a:p>
          <a:p>
            <a:pPr>
              <a:lnSpc>
                <a:spcPct val="200000"/>
              </a:lnSpc>
            </a:pPr>
            <a:r>
              <a:rPr lang="es-ES" sz="2200" b="1" dirty="0">
                <a:latin typeface="Cambria" panose="02040503050406030204" pitchFamily="18" charset="0"/>
              </a:rPr>
              <a:t>Líneas Futuras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</a:rPr>
              <a:t>BLE:  </a:t>
            </a:r>
            <a:r>
              <a:rPr lang="es-ES" sz="1900" dirty="0" err="1">
                <a:latin typeface="Cambria" panose="02040503050406030204" pitchFamily="18" charset="0"/>
              </a:rPr>
              <a:t>blemon</a:t>
            </a:r>
            <a:r>
              <a:rPr lang="es-ES" sz="1900" dirty="0">
                <a:latin typeface="Cambria" panose="02040503050406030204" pitchFamily="18" charset="0"/>
              </a:rPr>
              <a:t> + Frida (</a:t>
            </a:r>
            <a:r>
              <a:rPr lang="es-ES" sz="1900" dirty="0" err="1">
                <a:latin typeface="Cambria" panose="02040503050406030204" pitchFamily="18" charset="0"/>
              </a:rPr>
              <a:t>Objection</a:t>
            </a:r>
            <a:r>
              <a:rPr lang="es-ES" sz="1900" dirty="0">
                <a:latin typeface="Cambria" panose="02040503050406030204" pitchFamily="18" charset="0"/>
              </a:rPr>
              <a:t>) </a:t>
            </a:r>
            <a:r>
              <a:rPr lang="es-ES" sz="1900" dirty="0"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s-ES" sz="1900" dirty="0">
                <a:latin typeface="Cambria" panose="02040503050406030204" pitchFamily="18" charset="0"/>
                <a:sym typeface="Wingdings" pitchFamily="2" charset="2"/>
                <a:hlinkClick r:id="rId4"/>
              </a:rPr>
              <a:t>GitHub</a:t>
            </a:r>
            <a:endParaRPr lang="es-ES" sz="1900" dirty="0">
              <a:latin typeface="Cambria" panose="02040503050406030204" pitchFamily="18" charset="0"/>
              <a:sym typeface="Wingdings" pitchFamily="2" charset="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</a:rPr>
              <a:t>Bluetooth Clásico: </a:t>
            </a:r>
            <a:r>
              <a:rPr lang="es-ES" sz="1900" dirty="0" err="1">
                <a:latin typeface="Cambria" panose="02040503050406030204" pitchFamily="18" charset="0"/>
              </a:rPr>
              <a:t>CVEs</a:t>
            </a:r>
            <a:r>
              <a:rPr lang="es-ES" sz="1900" dirty="0">
                <a:latin typeface="Cambria" panose="02040503050406030204" pitchFamily="18" charset="0"/>
              </a:rPr>
              <a:t> Linux, </a:t>
            </a:r>
            <a:r>
              <a:rPr lang="es-ES" sz="1900" dirty="0" err="1">
                <a:latin typeface="Cambria" panose="02040503050406030204" pitchFamily="18" charset="0"/>
              </a:rPr>
              <a:t>Blueborne</a:t>
            </a:r>
            <a:r>
              <a:rPr lang="es-ES" sz="1900" dirty="0">
                <a:latin typeface="Cambria" panose="02040503050406030204" pitchFamily="18" charset="0"/>
              </a:rPr>
              <a:t>, </a:t>
            </a:r>
            <a:r>
              <a:rPr lang="es-ES" sz="1900" dirty="0" err="1">
                <a:latin typeface="Cambria" panose="02040503050406030204" pitchFamily="18" charset="0"/>
              </a:rPr>
              <a:t>BleedingTooth</a:t>
            </a:r>
            <a:r>
              <a:rPr lang="es-ES" sz="1900" dirty="0">
                <a:latin typeface="Cambria" panose="02040503050406030204" pitchFamily="18" charset="0"/>
              </a:rPr>
              <a:t>…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</a:rPr>
              <a:t>Ingeniería inversa de Firmware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900" dirty="0">
                <a:latin typeface="Cambria" panose="02040503050406030204" pitchFamily="18" charset="0"/>
              </a:rPr>
              <a:t>Hardware Hacking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01A194B-E5F1-B34C-9679-A782AD323C44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31 - 32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D4EC0D0-D65D-9F44-B7D7-363F860B2D1C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979666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2745B87-E715-1B44-8477-9A4D10D81E4E}"/>
              </a:ext>
            </a:extLst>
          </p:cNvPr>
          <p:cNvSpPr txBox="1"/>
          <p:nvPr/>
        </p:nvSpPr>
        <p:spPr>
          <a:xfrm>
            <a:off x="3438633" y="432356"/>
            <a:ext cx="7818782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Cambria" panose="02040503050406030204" pitchFamily="18" charset="0"/>
            </a:endParaRPr>
          </a:p>
          <a:p>
            <a:pPr algn="ctr"/>
            <a:r>
              <a:rPr lang="es-ES" sz="2400" b="1" dirty="0">
                <a:latin typeface="Cambria" panose="02040503050406030204" pitchFamily="18" charset="0"/>
              </a:rPr>
              <a:t>MÁSTER INTER-UNIVERSITARIO EN CIBERSEGURIDAD</a:t>
            </a:r>
          </a:p>
          <a:p>
            <a:pPr algn="ctr"/>
            <a:endParaRPr lang="es-ES" b="1" dirty="0">
              <a:latin typeface="Cambria" panose="02040503050406030204" pitchFamily="18" charset="0"/>
            </a:endParaRPr>
          </a:p>
          <a:p>
            <a:pPr algn="ctr"/>
            <a:endParaRPr lang="es-ES" dirty="0">
              <a:latin typeface="Cambria" panose="02040503050406030204" pitchFamily="18" charset="0"/>
            </a:endParaRPr>
          </a:p>
          <a:p>
            <a:pPr algn="ctr"/>
            <a:endParaRPr lang="es-ES" dirty="0">
              <a:latin typeface="Cambria" panose="02040503050406030204" pitchFamily="18" charset="0"/>
            </a:endParaRPr>
          </a:p>
          <a:p>
            <a:pPr algn="ctr"/>
            <a:endParaRPr lang="es-ES" dirty="0">
              <a:latin typeface="Cambria" panose="02040503050406030204" pitchFamily="18" charset="0"/>
            </a:endParaRPr>
          </a:p>
          <a:p>
            <a:pPr algn="ctr"/>
            <a:endParaRPr lang="es-ES" dirty="0">
              <a:latin typeface="Cambria" panose="02040503050406030204" pitchFamily="18" charset="0"/>
            </a:endParaRPr>
          </a:p>
          <a:p>
            <a:pPr algn="ctr"/>
            <a:endParaRPr lang="es-ES" sz="2400" b="1" dirty="0">
              <a:latin typeface="Cambria" panose="02040503050406030204" pitchFamily="18" charset="0"/>
            </a:endParaRPr>
          </a:p>
          <a:p>
            <a:pPr algn="ctr"/>
            <a:r>
              <a:rPr lang="es-ES" sz="2400" b="1" dirty="0">
                <a:latin typeface="Cambria" panose="02040503050406030204" pitchFamily="18" charset="0"/>
              </a:rPr>
              <a:t>AVALIACION DA SEGURIDADE DE DISPOSITIVOS COMERCIAIS BLUETOOTH </a:t>
            </a:r>
          </a:p>
          <a:p>
            <a:pPr algn="ctr"/>
            <a:endParaRPr lang="es-ES" sz="2700" b="1" dirty="0">
              <a:latin typeface="Cambria" panose="02040503050406030204" pitchFamily="18" charset="0"/>
            </a:endParaRPr>
          </a:p>
          <a:p>
            <a:pPr algn="ctr"/>
            <a:r>
              <a:rPr lang="es-ES" sz="39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¿PREGUNTAS?</a:t>
            </a:r>
          </a:p>
          <a:p>
            <a:pPr algn="ctr"/>
            <a:endParaRPr lang="es-ES" sz="2700" b="1" dirty="0">
              <a:latin typeface="Cambria" panose="02040503050406030204" pitchFamily="18" charset="0"/>
            </a:endParaRPr>
          </a:p>
          <a:p>
            <a:pPr algn="r"/>
            <a:endParaRPr lang="es-ES" sz="1600" b="1" dirty="0">
              <a:latin typeface="Cambria" panose="02040503050406030204" pitchFamily="18" charset="0"/>
            </a:endParaRPr>
          </a:p>
          <a:p>
            <a:pPr algn="r"/>
            <a:r>
              <a:rPr lang="es-ES" sz="1600" b="1" dirty="0">
                <a:latin typeface="Cambria" panose="02040503050406030204" pitchFamily="18" charset="0"/>
              </a:rPr>
              <a:t>Autor: Argüelles Foronda, Samuel</a:t>
            </a:r>
          </a:p>
          <a:p>
            <a:pPr algn="r"/>
            <a:r>
              <a:rPr lang="es-ES" sz="1600" b="1" dirty="0">
                <a:latin typeface="Cambria" panose="02040503050406030204" pitchFamily="18" charset="0"/>
              </a:rPr>
              <a:t>Tutor: Fernández </a:t>
            </a:r>
            <a:r>
              <a:rPr lang="es-ES" sz="1600" b="1" dirty="0" err="1">
                <a:latin typeface="Cambria" panose="02040503050406030204" pitchFamily="18" charset="0"/>
              </a:rPr>
              <a:t>Caramés</a:t>
            </a:r>
            <a:r>
              <a:rPr lang="es-ES" sz="1600" b="1" dirty="0">
                <a:latin typeface="Cambria" panose="02040503050406030204" pitchFamily="18" charset="0"/>
              </a:rPr>
              <a:t>, </a:t>
            </a:r>
            <a:r>
              <a:rPr lang="es-ES" sz="1600" b="1" dirty="0" err="1">
                <a:latin typeface="Cambria" panose="02040503050406030204" pitchFamily="18" charset="0"/>
              </a:rPr>
              <a:t>Tiago</a:t>
            </a:r>
            <a:r>
              <a:rPr lang="es-ES" sz="1600" b="1" dirty="0">
                <a:latin typeface="Cambria" panose="02040503050406030204" pitchFamily="18" charset="0"/>
              </a:rPr>
              <a:t> Manuel</a:t>
            </a:r>
          </a:p>
        </p:txBody>
      </p:sp>
      <p:pic>
        <p:nvPicPr>
          <p:cNvPr id="14" name="Imagen 13" descr="Imagen que contiene viendo, oscuro, cuarto, reloj&#10;&#10;Descripción generada automáticamente">
            <a:extLst>
              <a:ext uri="{FF2B5EF4-FFF2-40B4-BE49-F238E27FC236}">
                <a16:creationId xmlns:a16="http://schemas.microsoft.com/office/drawing/2014/main" id="{893FC75E-024D-FC49-8DEA-1A8E7FFB6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684" y="1170553"/>
            <a:ext cx="2407340" cy="1354129"/>
          </a:xfrm>
          <a:prstGeom prst="rect">
            <a:avLst/>
          </a:prstGeom>
        </p:spPr>
      </p:pic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C4E2B50F-D000-2D43-9CF3-D371F7E1D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24" y="1170554"/>
            <a:ext cx="2437430" cy="13541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5D8512B-263A-5440-AE1C-679360026E5B}"/>
              </a:ext>
            </a:extLst>
          </p:cNvPr>
          <p:cNvSpPr txBox="1"/>
          <p:nvPr/>
        </p:nvSpPr>
        <p:spPr>
          <a:xfrm>
            <a:off x="11266715" y="6368059"/>
            <a:ext cx="92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32- 32 </a:t>
            </a:r>
          </a:p>
        </p:txBody>
      </p:sp>
    </p:spTree>
    <p:extLst>
      <p:ext uri="{BB962C8B-B14F-4D97-AF65-F5344CB8AC3E}">
        <p14:creationId xmlns:p14="http://schemas.microsoft.com/office/powerpoint/2010/main" val="140795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9CBF8D3-0126-A744-83D7-3B7F74B14EFE}"/>
              </a:ext>
            </a:extLst>
          </p:cNvPr>
          <p:cNvSpPr txBox="1"/>
          <p:nvPr/>
        </p:nvSpPr>
        <p:spPr>
          <a:xfrm>
            <a:off x="2763394" y="412710"/>
            <a:ext cx="91837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1. Introducción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Bluetooth</a:t>
            </a:r>
            <a:endParaRPr lang="es-ES" sz="2400" b="1" dirty="0">
              <a:latin typeface="Cambria" panose="02040503050406030204" pitchFamily="18" charset="0"/>
            </a:endParaRPr>
          </a:p>
          <a:p>
            <a:endParaRPr lang="es-ES" sz="19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B99970-B7AB-DE46-A9D9-905BFFA1B01F}"/>
              </a:ext>
            </a:extLst>
          </p:cNvPr>
          <p:cNvSpPr txBox="1"/>
          <p:nvPr/>
        </p:nvSpPr>
        <p:spPr>
          <a:xfrm>
            <a:off x="2763394" y="2105481"/>
            <a:ext cx="6224741" cy="41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¿Por qué  Bluetooth?</a:t>
            </a:r>
            <a:endParaRPr lang="es-ES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latin typeface="Cambria" panose="02040503050406030204" pitchFamily="18" charset="0"/>
              </a:rPr>
              <a:t>	- Se utiliza en multitud de dispositivos 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Cambria" panose="02040503050406030204" pitchFamily="18" charset="0"/>
              </a:rPr>
              <a:t>	- Nuevos vectores de ataque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Tipos de Bluetooth</a:t>
            </a:r>
          </a:p>
          <a:p>
            <a:pPr lvl="1">
              <a:lnSpc>
                <a:spcPct val="150000"/>
              </a:lnSpc>
            </a:pPr>
            <a:r>
              <a:rPr lang="es-ES" sz="2000" dirty="0">
                <a:latin typeface="Cambria" panose="02040503050406030204" pitchFamily="18" charset="0"/>
              </a:rPr>
              <a:t>	- Bluetooth </a:t>
            </a:r>
            <a:r>
              <a:rPr lang="es-ES" sz="2000" dirty="0" err="1">
                <a:latin typeface="Cambria" panose="02040503050406030204" pitchFamily="18" charset="0"/>
              </a:rPr>
              <a:t>Low</a:t>
            </a:r>
            <a:r>
              <a:rPr lang="es-ES" sz="2000" dirty="0">
                <a:latin typeface="Cambria" panose="02040503050406030204" pitchFamily="18" charset="0"/>
              </a:rPr>
              <a:t> </a:t>
            </a:r>
            <a:r>
              <a:rPr lang="es-ES" sz="2000" dirty="0" err="1">
                <a:latin typeface="Cambria" panose="02040503050406030204" pitchFamily="18" charset="0"/>
              </a:rPr>
              <a:t>Energy</a:t>
            </a:r>
            <a:r>
              <a:rPr lang="es-ES" sz="2000" dirty="0">
                <a:latin typeface="Cambria" panose="02040503050406030204" pitchFamily="18" charset="0"/>
              </a:rPr>
              <a:t> (BLE)</a:t>
            </a:r>
          </a:p>
          <a:p>
            <a:pPr lvl="1">
              <a:lnSpc>
                <a:spcPct val="150000"/>
              </a:lnSpc>
            </a:pPr>
            <a:r>
              <a:rPr lang="es-ES" sz="2000" dirty="0">
                <a:latin typeface="Cambria" panose="02040503050406030204" pitchFamily="18" charset="0"/>
              </a:rPr>
              <a:t>	- Bluetooth Clásico (BR, EDR, HR)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Problemática</a:t>
            </a:r>
          </a:p>
          <a:p>
            <a:pPr lvl="1">
              <a:lnSpc>
                <a:spcPct val="150000"/>
              </a:lnSpc>
            </a:pPr>
            <a:r>
              <a:rPr lang="es-ES" sz="2000" dirty="0">
                <a:latin typeface="Cambria" panose="02040503050406030204" pitchFamily="18" charset="0"/>
              </a:rPr>
              <a:t>	- Usabilidad vs Seguridad</a:t>
            </a:r>
          </a:p>
          <a:p>
            <a:pPr lvl="1">
              <a:lnSpc>
                <a:spcPct val="150000"/>
              </a:lnSpc>
            </a:pPr>
            <a:r>
              <a:rPr lang="es-ES" sz="2000" dirty="0">
                <a:latin typeface="Cambria" panose="02040503050406030204" pitchFamily="18" charset="0"/>
              </a:rPr>
              <a:t>	- Autenticación a nivel de aplicación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8F18B7F0-4145-A646-A770-28EC576AB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68" y="2333321"/>
            <a:ext cx="5066303" cy="353045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A656FCE-058A-AA44-9869-D8541AEB3CF3}"/>
              </a:ext>
            </a:extLst>
          </p:cNvPr>
          <p:cNvSpPr txBox="1"/>
          <p:nvPr/>
        </p:nvSpPr>
        <p:spPr>
          <a:xfrm>
            <a:off x="11401533" y="6368059"/>
            <a:ext cx="79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4 - 32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FF2A349-1D01-914A-944E-D2D5C5E4A266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b="1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3819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47085D5-012E-7A4D-8E66-7291C451B2B2}"/>
              </a:ext>
            </a:extLst>
          </p:cNvPr>
          <p:cNvSpPr txBox="1"/>
          <p:nvPr/>
        </p:nvSpPr>
        <p:spPr>
          <a:xfrm>
            <a:off x="2835970" y="369169"/>
            <a:ext cx="802071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2. Análisis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Bluetooth Clásico (BR, EDR, HS)</a:t>
            </a:r>
          </a:p>
          <a:p>
            <a:endParaRPr lang="es-ES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 generales</a:t>
            </a:r>
          </a:p>
          <a:p>
            <a:r>
              <a:rPr lang="es-ES" dirty="0"/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D9DE6D-EC3C-564E-88B4-3BA66676BF72}"/>
              </a:ext>
            </a:extLst>
          </p:cNvPr>
          <p:cNvSpPr txBox="1"/>
          <p:nvPr/>
        </p:nvSpPr>
        <p:spPr>
          <a:xfrm>
            <a:off x="3020758" y="2298645"/>
            <a:ext cx="7511993" cy="51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Protocolo de comunicaciones de radio frecuencia  FHSS</a:t>
            </a: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Espectro está dividido en 79 canales separados 1MHZ.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Limitaciones en países (Francia)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Arquitectura: Maestro – Esclavos 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Piconet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Scatternet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7" name="Imagen 6" descr="Imagen que contiene peine, vara, circuito&#10;&#10;Descripción generada automáticamente">
            <a:extLst>
              <a:ext uri="{FF2B5EF4-FFF2-40B4-BE49-F238E27FC236}">
                <a16:creationId xmlns:a16="http://schemas.microsoft.com/office/drawing/2014/main" id="{A6B750B5-8FE1-8F49-8C14-C7A5A7F03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58" y="3833126"/>
            <a:ext cx="8637842" cy="204455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BFAED6-51AB-1444-A30D-78F527BAD51A}"/>
              </a:ext>
            </a:extLst>
          </p:cNvPr>
          <p:cNvSpPr txBox="1"/>
          <p:nvPr/>
        </p:nvSpPr>
        <p:spPr>
          <a:xfrm>
            <a:off x="11401533" y="6368059"/>
            <a:ext cx="79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5 - 32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25EC79-0B68-E94F-9CA3-AD51277C2DDD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b="1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92140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47085D5-012E-7A4D-8E66-7291C451B2B2}"/>
              </a:ext>
            </a:extLst>
          </p:cNvPr>
          <p:cNvSpPr txBox="1"/>
          <p:nvPr/>
        </p:nvSpPr>
        <p:spPr>
          <a:xfrm>
            <a:off x="2835970" y="369169"/>
            <a:ext cx="802071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2. Análisis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Bluetooth Clásico (BR, EDR, HS)</a:t>
            </a:r>
          </a:p>
          <a:p>
            <a:endParaRPr lang="es-ES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Pila de Protocolos</a:t>
            </a:r>
          </a:p>
          <a:p>
            <a:r>
              <a:rPr lang="es-ES" dirty="0"/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D9DE6D-EC3C-564E-88B4-3BA66676BF72}"/>
              </a:ext>
            </a:extLst>
          </p:cNvPr>
          <p:cNvSpPr txBox="1"/>
          <p:nvPr/>
        </p:nvSpPr>
        <p:spPr>
          <a:xfrm>
            <a:off x="9099358" y="2298644"/>
            <a:ext cx="2916429" cy="9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5E9D388-047A-F84E-BE4B-455D1B541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87" y="2391993"/>
            <a:ext cx="5837751" cy="422458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0835374-4969-CA4E-8EFF-BF0A82703F60}"/>
              </a:ext>
            </a:extLst>
          </p:cNvPr>
          <p:cNvSpPr txBox="1"/>
          <p:nvPr/>
        </p:nvSpPr>
        <p:spPr>
          <a:xfrm>
            <a:off x="8950318" y="2367562"/>
            <a:ext cx="2916428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OBEX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RFCOMM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L2CAP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SDP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8DE934-0D21-2847-A2D7-66A2D899523C}"/>
              </a:ext>
            </a:extLst>
          </p:cNvPr>
          <p:cNvSpPr txBox="1"/>
          <p:nvPr/>
        </p:nvSpPr>
        <p:spPr>
          <a:xfrm>
            <a:off x="11401533" y="6368059"/>
            <a:ext cx="79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6 - 32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2E3C5D-97B4-C040-A9D7-9B8C045E7EAC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b="1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8276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47085D5-012E-7A4D-8E66-7291C451B2B2}"/>
              </a:ext>
            </a:extLst>
          </p:cNvPr>
          <p:cNvSpPr txBox="1"/>
          <p:nvPr/>
        </p:nvSpPr>
        <p:spPr>
          <a:xfrm>
            <a:off x="2835970" y="369169"/>
            <a:ext cx="802071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2. Análisis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Bluetooth Clásico (BR, EDR, HS)</a:t>
            </a:r>
          </a:p>
          <a:p>
            <a:endParaRPr lang="es-ES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Seguridad de Bluetooth</a:t>
            </a:r>
          </a:p>
          <a:p>
            <a:r>
              <a:rPr lang="es-ES" dirty="0"/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D9DE6D-EC3C-564E-88B4-3BA66676BF72}"/>
              </a:ext>
            </a:extLst>
          </p:cNvPr>
          <p:cNvSpPr txBox="1"/>
          <p:nvPr/>
        </p:nvSpPr>
        <p:spPr>
          <a:xfrm>
            <a:off x="9099358" y="2298644"/>
            <a:ext cx="2916429" cy="9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431EFD-E936-8641-A0F4-BB170BB639CE}"/>
              </a:ext>
            </a:extLst>
          </p:cNvPr>
          <p:cNvSpPr txBox="1"/>
          <p:nvPr/>
        </p:nvSpPr>
        <p:spPr>
          <a:xfrm>
            <a:off x="3020758" y="2298645"/>
            <a:ext cx="8380775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Términos: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bounding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autenticación, encriptado, integridad.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AMP(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Alternative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MAC/PHY)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Evolución del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Legacy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Secure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Simple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Pairing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Secure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Connections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Tipos de Asociación: </a:t>
            </a:r>
            <a:r>
              <a:rPr lang="es-ES" sz="2000" dirty="0" err="1">
                <a:latin typeface="Cambria" panose="02040503050406030204" pitchFamily="18" charset="0"/>
              </a:rPr>
              <a:t>Just</a:t>
            </a:r>
            <a:r>
              <a:rPr lang="es-ES" sz="2000" dirty="0">
                <a:latin typeface="Cambria" panose="02040503050406030204" pitchFamily="18" charset="0"/>
              </a:rPr>
              <a:t> to </a:t>
            </a:r>
            <a:r>
              <a:rPr lang="es-ES" sz="2000" dirty="0" err="1">
                <a:latin typeface="Cambria" panose="02040503050406030204" pitchFamily="18" charset="0"/>
              </a:rPr>
              <a:t>Work</a:t>
            </a:r>
            <a:r>
              <a:rPr lang="es-ES" sz="2000" dirty="0">
                <a:latin typeface="Cambria" panose="02040503050406030204" pitchFamily="18" charset="0"/>
              </a:rPr>
              <a:t>, </a:t>
            </a:r>
            <a:r>
              <a:rPr lang="es-ES" sz="2000" dirty="0" err="1">
                <a:latin typeface="Cambria" panose="02040503050406030204" pitchFamily="18" charset="0"/>
              </a:rPr>
              <a:t>Passkey</a:t>
            </a:r>
            <a:r>
              <a:rPr lang="es-ES" sz="2000" dirty="0">
                <a:latin typeface="Cambria" panose="02040503050406030204" pitchFamily="18" charset="0"/>
              </a:rPr>
              <a:t>, OOB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8F7C822-28D5-534E-9066-B2727CAC9B7C}"/>
              </a:ext>
            </a:extLst>
          </p:cNvPr>
          <p:cNvSpPr txBox="1"/>
          <p:nvPr/>
        </p:nvSpPr>
        <p:spPr>
          <a:xfrm>
            <a:off x="11401533" y="6368059"/>
            <a:ext cx="79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7 - 32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0F9EEDB-962B-314A-B3BE-21C85B609327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b="1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34357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47085D5-012E-7A4D-8E66-7291C451B2B2}"/>
              </a:ext>
            </a:extLst>
          </p:cNvPr>
          <p:cNvSpPr txBox="1"/>
          <p:nvPr/>
        </p:nvSpPr>
        <p:spPr>
          <a:xfrm>
            <a:off x="2835970" y="369169"/>
            <a:ext cx="802071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2. Análisis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Bluetooth </a:t>
            </a:r>
            <a:r>
              <a:rPr lang="es-ES" sz="2500" b="1" dirty="0" err="1">
                <a:latin typeface="Cambria" panose="02040503050406030204" pitchFamily="18" charset="0"/>
              </a:rPr>
              <a:t>Low</a:t>
            </a:r>
            <a:r>
              <a:rPr lang="es-ES" sz="2500" b="1" dirty="0">
                <a:latin typeface="Cambria" panose="02040503050406030204" pitchFamily="18" charset="0"/>
              </a:rPr>
              <a:t> </a:t>
            </a:r>
            <a:r>
              <a:rPr lang="es-ES" sz="2500" b="1" dirty="0" err="1">
                <a:latin typeface="Cambria" panose="02040503050406030204" pitchFamily="18" charset="0"/>
              </a:rPr>
              <a:t>Energy</a:t>
            </a:r>
            <a:r>
              <a:rPr lang="es-ES" sz="2500" b="1" dirty="0">
                <a:latin typeface="Cambria" panose="02040503050406030204" pitchFamily="18" charset="0"/>
              </a:rPr>
              <a:t> (BLE)</a:t>
            </a:r>
          </a:p>
          <a:p>
            <a:endParaRPr lang="es-ES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Características generales</a:t>
            </a:r>
          </a:p>
          <a:p>
            <a:r>
              <a:rPr lang="es-ES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3E04EE8-9DDA-AD4E-9362-63E7F6747315}"/>
              </a:ext>
            </a:extLst>
          </p:cNvPr>
          <p:cNvSpPr txBox="1"/>
          <p:nvPr/>
        </p:nvSpPr>
        <p:spPr>
          <a:xfrm>
            <a:off x="3020758" y="2298645"/>
            <a:ext cx="7511993" cy="51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Protocolo de comunicaciones de radio frecuencia  FHSS</a:t>
            </a: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Espectro está dividido en 40 canales separados 2MHZ.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mbria" panose="02040503050406030204" pitchFamily="18" charset="0"/>
              </a:rPr>
              <a:t>Advertisement</a:t>
            </a:r>
            <a:r>
              <a:rPr lang="es-ES" sz="2000" dirty="0">
                <a:latin typeface="Cambria" panose="02040503050406030204" pitchFamily="18" charset="0"/>
              </a:rPr>
              <a:t> (37,38,39) </a:t>
            </a: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Arquitectura: Maestro – Esclavos 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Piconet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, </a:t>
            </a:r>
            <a:r>
              <a:rPr lang="es-ES" sz="2000" dirty="0" err="1">
                <a:latin typeface="Cambria" panose="02040503050406030204" pitchFamily="18" charset="0"/>
                <a:sym typeface="Wingdings" pitchFamily="2" charset="2"/>
              </a:rPr>
              <a:t>Scatternet</a:t>
            </a:r>
            <a:r>
              <a:rPr lang="es-ES" sz="2000" dirty="0">
                <a:latin typeface="Cambria" panose="020405030504060302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CF3F3D11-48FB-2A4B-8409-4FC85964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179" y="3774468"/>
            <a:ext cx="6464299" cy="218994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47553-C235-564A-B079-FF7C92D3F5E0}"/>
              </a:ext>
            </a:extLst>
          </p:cNvPr>
          <p:cNvSpPr txBox="1"/>
          <p:nvPr/>
        </p:nvSpPr>
        <p:spPr>
          <a:xfrm>
            <a:off x="11401533" y="6368059"/>
            <a:ext cx="79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8 - 32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531C3F-BB5F-294C-BBC7-4F3175BA9F67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b="1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55213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625FE72-3122-41F8-8FDC-EB42EB7AE6D2}"/>
              </a:ext>
            </a:extLst>
          </p:cNvPr>
          <p:cNvSpPr/>
          <p:nvPr/>
        </p:nvSpPr>
        <p:spPr>
          <a:xfrm>
            <a:off x="0" y="165136"/>
            <a:ext cx="2321169" cy="6541477"/>
          </a:xfrm>
          <a:prstGeom prst="rect">
            <a:avLst/>
          </a:prstGeom>
          <a:solidFill>
            <a:schemeClr val="accent1">
              <a:lumMod val="60000"/>
              <a:lumOff val="40000"/>
              <a:alpha val="6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C4945D-76DF-4477-B483-153175CB1A28}"/>
              </a:ext>
            </a:extLst>
          </p:cNvPr>
          <p:cNvSpPr/>
          <p:nvPr/>
        </p:nvSpPr>
        <p:spPr>
          <a:xfrm>
            <a:off x="2504049" y="165136"/>
            <a:ext cx="9687951" cy="6541477"/>
          </a:xfrm>
          <a:prstGeom prst="rect">
            <a:avLst/>
          </a:pr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312F747-52C5-E74A-A305-C85C3DC2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r="76966" b="38807"/>
          <a:stretch/>
        </p:blipFill>
        <p:spPr>
          <a:xfrm>
            <a:off x="495614" y="320039"/>
            <a:ext cx="1329939" cy="1285849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7A8E45C-F2D7-654A-A20A-8CDCB5C3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8805" b="39188"/>
          <a:stretch/>
        </p:blipFill>
        <p:spPr>
          <a:xfrm>
            <a:off x="261977" y="1605888"/>
            <a:ext cx="1797212" cy="5306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47085D5-012E-7A4D-8E66-7291C451B2B2}"/>
              </a:ext>
            </a:extLst>
          </p:cNvPr>
          <p:cNvSpPr txBox="1"/>
          <p:nvPr/>
        </p:nvSpPr>
        <p:spPr>
          <a:xfrm>
            <a:off x="2835970" y="369169"/>
            <a:ext cx="802071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Cambria" panose="02040503050406030204" pitchFamily="18" charset="0"/>
              </a:rPr>
              <a:t>2. Análisis</a:t>
            </a:r>
          </a:p>
          <a:p>
            <a:endParaRPr lang="es-ES" sz="2800" b="1" dirty="0">
              <a:latin typeface="Cambria" panose="02040503050406030204" pitchFamily="18" charset="0"/>
            </a:endParaRPr>
          </a:p>
          <a:p>
            <a:r>
              <a:rPr lang="es-ES" sz="2500" b="1" dirty="0">
                <a:latin typeface="Cambria" panose="02040503050406030204" pitchFamily="18" charset="0"/>
              </a:rPr>
              <a:t>Bluetooth </a:t>
            </a:r>
            <a:r>
              <a:rPr lang="es-ES" sz="2500" b="1" dirty="0" err="1">
                <a:latin typeface="Cambria" panose="02040503050406030204" pitchFamily="18" charset="0"/>
              </a:rPr>
              <a:t>Low</a:t>
            </a:r>
            <a:r>
              <a:rPr lang="es-ES" sz="2500" b="1" dirty="0">
                <a:latin typeface="Cambria" panose="02040503050406030204" pitchFamily="18" charset="0"/>
              </a:rPr>
              <a:t> </a:t>
            </a:r>
            <a:r>
              <a:rPr lang="es-ES" sz="2500" b="1" dirty="0" err="1">
                <a:latin typeface="Cambria" panose="02040503050406030204" pitchFamily="18" charset="0"/>
              </a:rPr>
              <a:t>Energy</a:t>
            </a:r>
            <a:r>
              <a:rPr lang="es-ES" sz="2500" b="1" dirty="0">
                <a:latin typeface="Cambria" panose="02040503050406030204" pitchFamily="18" charset="0"/>
              </a:rPr>
              <a:t> (BLE)</a:t>
            </a:r>
          </a:p>
          <a:p>
            <a:endParaRPr lang="es-ES" b="1" dirty="0">
              <a:latin typeface="Cambria" panose="02040503050406030204" pitchFamily="18" charset="0"/>
            </a:endParaRPr>
          </a:p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Pila de Protocolos</a:t>
            </a:r>
          </a:p>
          <a:p>
            <a:r>
              <a:rPr lang="es-ES" dirty="0"/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D9DE6D-EC3C-564E-88B4-3BA66676BF72}"/>
              </a:ext>
            </a:extLst>
          </p:cNvPr>
          <p:cNvSpPr txBox="1"/>
          <p:nvPr/>
        </p:nvSpPr>
        <p:spPr>
          <a:xfrm>
            <a:off x="9099358" y="2298644"/>
            <a:ext cx="2916429" cy="9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Cambria" panose="02040503050406030204" pitchFamily="18" charset="0"/>
            </a:endParaRP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F2468B9C-8F9D-3749-A4CD-89608B988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86" y="2428875"/>
            <a:ext cx="6182857" cy="412766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D16A825-2B66-FA4F-B4CA-3DB3343E750F}"/>
              </a:ext>
            </a:extLst>
          </p:cNvPr>
          <p:cNvSpPr txBox="1"/>
          <p:nvPr/>
        </p:nvSpPr>
        <p:spPr>
          <a:xfrm>
            <a:off x="8950318" y="2367562"/>
            <a:ext cx="2916428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GATT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ATT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ambria" panose="02040503050406030204" pitchFamily="18" charset="0"/>
              </a:rPr>
              <a:t>SMP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55B02C-7D0F-804B-B604-939AD20171AB}"/>
              </a:ext>
            </a:extLst>
          </p:cNvPr>
          <p:cNvSpPr txBox="1"/>
          <p:nvPr/>
        </p:nvSpPr>
        <p:spPr>
          <a:xfrm>
            <a:off x="11401533" y="6368059"/>
            <a:ext cx="79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Cambria" panose="02040503050406030204" pitchFamily="18" charset="0"/>
              </a:rPr>
              <a:t>9 - 32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1E9F5A-CCCA-434A-91DC-32C6FE30003E}"/>
              </a:ext>
            </a:extLst>
          </p:cNvPr>
          <p:cNvSpPr txBox="1"/>
          <p:nvPr/>
        </p:nvSpPr>
        <p:spPr>
          <a:xfrm>
            <a:off x="16922" y="2306995"/>
            <a:ext cx="2321169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Introducción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b="1" dirty="0">
                <a:latin typeface="Cambria" panose="02040503050406030204" pitchFamily="18" charset="0"/>
              </a:rPr>
              <a:t>Análisis Bluetooth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Herramientas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50" dirty="0">
                <a:latin typeface="Cambria" panose="02040503050406030204" pitchFamily="18" charset="0"/>
              </a:rPr>
              <a:t>Dispositivos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Ataques y Mitigaciones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Demostraciones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300" dirty="0">
                <a:latin typeface="Cambria" panose="02040503050406030204" pitchFamily="18" charset="0"/>
              </a:rPr>
              <a:t>Conclusiones y Líneas Futuras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300" dirty="0">
              <a:latin typeface="Cambria" panose="02040503050406030204" pitchFamily="18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693339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2966</Words>
  <Application>Microsoft Macintosh PowerPoint</Application>
  <PresentationFormat>Panorámica</PresentationFormat>
  <Paragraphs>880</Paragraphs>
  <Slides>32</Slides>
  <Notes>32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Tamara</dc:creator>
  <cp:lastModifiedBy>Samuel Argüelles Foronda</cp:lastModifiedBy>
  <cp:revision>425</cp:revision>
  <dcterms:created xsi:type="dcterms:W3CDTF">2018-07-20T10:22:02Z</dcterms:created>
  <dcterms:modified xsi:type="dcterms:W3CDTF">2021-07-20T20:02:45Z</dcterms:modified>
</cp:coreProperties>
</file>